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0"/>
  </p:notesMasterIdLst>
  <p:sldIdLst>
    <p:sldId id="256" r:id="rId2"/>
    <p:sldId id="296" r:id="rId3"/>
    <p:sldId id="261" r:id="rId4"/>
    <p:sldId id="278" r:id="rId5"/>
    <p:sldId id="282" r:id="rId6"/>
    <p:sldId id="283" r:id="rId7"/>
    <p:sldId id="287" r:id="rId8"/>
    <p:sldId id="300" r:id="rId9"/>
    <p:sldId id="293" r:id="rId10"/>
    <p:sldId id="299" r:id="rId11"/>
    <p:sldId id="284" r:id="rId12"/>
    <p:sldId id="285" r:id="rId13"/>
    <p:sldId id="286" r:id="rId14"/>
    <p:sldId id="289" r:id="rId15"/>
    <p:sldId id="290" r:id="rId16"/>
    <p:sldId id="297" r:id="rId17"/>
    <p:sldId id="298" r:id="rId18"/>
    <p:sldId id="281" r:id="rId19"/>
  </p:sldIdLst>
  <p:sldSz cx="9144000" cy="5143500" type="screen16x9"/>
  <p:notesSz cx="6858000" cy="9144000"/>
  <p:embeddedFontLs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A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89" autoAdjust="0"/>
  </p:normalViewPr>
  <p:slideViewPr>
    <p:cSldViewPr snapToGrid="0">
      <p:cViewPr varScale="1">
        <p:scale>
          <a:sx n="130" d="100"/>
          <a:sy n="130" d="100"/>
        </p:scale>
        <p:origin x="10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rsnz-fp01\shared\Policy\ORCID\Reports%20to%20MBIE\NZ%20ORCIDs%202023_Fe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6082016825349"/>
          <c:y val="4.8848835384580895E-2"/>
          <c:w val="0.80373749544652118"/>
          <c:h val="0.79073349542355365"/>
        </c:manualLayout>
      </c:layout>
      <c:scatterChart>
        <c:scatterStyle val="lineMarker"/>
        <c:varyColors val="0"/>
        <c:ser>
          <c:idx val="0"/>
          <c:order val="0"/>
          <c:tx>
            <c:strRef>
              <c:f>'NZ ORCIDs'!$D$1</c:f>
              <c:strCache>
                <c:ptCount val="1"/>
                <c:pt idx="0">
                  <c:v>Distinct iDs having public "NZ" biography address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'NZ ORCIDs'!$C$2:$C$34</c:f>
              <c:numCache>
                <c:formatCode>General</c:formatCode>
                <c:ptCount val="33"/>
                <c:pt idx="0">
                  <c:v>2013.75</c:v>
                </c:pt>
                <c:pt idx="1">
                  <c:v>2014.75</c:v>
                </c:pt>
                <c:pt idx="2">
                  <c:v>2015.75</c:v>
                </c:pt>
                <c:pt idx="3">
                  <c:v>2016.75</c:v>
                </c:pt>
                <c:pt idx="4">
                  <c:v>2016.8333333333333</c:v>
                </c:pt>
                <c:pt idx="5">
                  <c:v>2016.9166666666667</c:v>
                </c:pt>
                <c:pt idx="6">
                  <c:v>2017.0833333333333</c:v>
                </c:pt>
                <c:pt idx="7">
                  <c:v>2017.1666666666667</c:v>
                </c:pt>
                <c:pt idx="8">
                  <c:v>2017.25</c:v>
                </c:pt>
                <c:pt idx="9">
                  <c:v>2017.3333333333333</c:v>
                </c:pt>
                <c:pt idx="10">
                  <c:v>2017.4166666666667</c:v>
                </c:pt>
                <c:pt idx="11">
                  <c:v>2017.5</c:v>
                </c:pt>
                <c:pt idx="12">
                  <c:v>2017.5833333333333</c:v>
                </c:pt>
                <c:pt idx="13">
                  <c:v>2017.6666666666667</c:v>
                </c:pt>
                <c:pt idx="14">
                  <c:v>2017.75</c:v>
                </c:pt>
                <c:pt idx="15">
                  <c:v>2017.8333333333333</c:v>
                </c:pt>
                <c:pt idx="16">
                  <c:v>2017.9166666666667</c:v>
                </c:pt>
                <c:pt idx="17">
                  <c:v>2018.75</c:v>
                </c:pt>
                <c:pt idx="18">
                  <c:v>2019.75</c:v>
                </c:pt>
                <c:pt idx="19">
                  <c:v>2020.75</c:v>
                </c:pt>
                <c:pt idx="20">
                  <c:v>2021.5</c:v>
                </c:pt>
                <c:pt idx="21">
                  <c:v>2022.67</c:v>
                </c:pt>
                <c:pt idx="22">
                  <c:v>2023.33</c:v>
                </c:pt>
                <c:pt idx="23">
                  <c:v>2023.5</c:v>
                </c:pt>
                <c:pt idx="24">
                  <c:v>2023.9</c:v>
                </c:pt>
                <c:pt idx="25">
                  <c:v>2024.3</c:v>
                </c:pt>
              </c:numCache>
            </c:numRef>
          </c:xVal>
          <c:yVal>
            <c:numRef>
              <c:f>'NZ ORCIDs'!$D$2:$D$34</c:f>
              <c:numCache>
                <c:formatCode>General</c:formatCode>
                <c:ptCount val="33"/>
                <c:pt idx="0">
                  <c:v>99</c:v>
                </c:pt>
                <c:pt idx="1">
                  <c:v>430</c:v>
                </c:pt>
                <c:pt idx="2">
                  <c:v>936</c:v>
                </c:pt>
                <c:pt idx="3">
                  <c:v>1710</c:v>
                </c:pt>
                <c:pt idx="4">
                  <c:v>1875</c:v>
                </c:pt>
                <c:pt idx="5">
                  <c:v>1985</c:v>
                </c:pt>
                <c:pt idx="6">
                  <c:v>2169</c:v>
                </c:pt>
                <c:pt idx="7">
                  <c:v>2202</c:v>
                </c:pt>
                <c:pt idx="8">
                  <c:v>2326</c:v>
                </c:pt>
                <c:pt idx="9">
                  <c:v>2423</c:v>
                </c:pt>
                <c:pt idx="10">
                  <c:v>2497</c:v>
                </c:pt>
                <c:pt idx="11">
                  <c:v>2556</c:v>
                </c:pt>
                <c:pt idx="12">
                  <c:v>2624</c:v>
                </c:pt>
                <c:pt idx="13">
                  <c:v>2690</c:v>
                </c:pt>
                <c:pt idx="14">
                  <c:v>2747</c:v>
                </c:pt>
                <c:pt idx="15">
                  <c:v>2795</c:v>
                </c:pt>
                <c:pt idx="16">
                  <c:v>2857</c:v>
                </c:pt>
                <c:pt idx="17">
                  <c:v>3561</c:v>
                </c:pt>
                <c:pt idx="18">
                  <c:v>4550</c:v>
                </c:pt>
                <c:pt idx="19">
                  <c:v>5333</c:v>
                </c:pt>
                <c:pt idx="20">
                  <c:v>7859</c:v>
                </c:pt>
                <c:pt idx="21">
                  <c:v>9110</c:v>
                </c:pt>
                <c:pt idx="22">
                  <c:v>9870</c:v>
                </c:pt>
                <c:pt idx="23">
                  <c:v>10063</c:v>
                </c:pt>
                <c:pt idx="24">
                  <c:v>10595</c:v>
                </c:pt>
                <c:pt idx="25">
                  <c:v>10991</c:v>
                </c:pt>
              </c:numCache>
            </c:numRef>
          </c:yVal>
          <c:smooth val="0"/>
          <c:extLst>
            <c:ext xmlns:c16="http://schemas.microsoft.com/office/drawing/2014/chart" uri="{C3380CC4-5D6E-409C-BE32-E72D297353CC}">
              <c16:uniqueId val="{00000000-D1C7-4919-BF21-A820EB298FC5}"/>
            </c:ext>
          </c:extLst>
        </c:ser>
        <c:ser>
          <c:idx val="1"/>
          <c:order val="1"/>
          <c:tx>
            <c:strRef>
              <c:f>'NZ ORCIDs'!$E$1</c:f>
              <c:strCache>
                <c:ptCount val="1"/>
                <c:pt idx="0">
                  <c:v>Distinct iDs having public "NZ" affiliation address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'NZ ORCIDs'!$C$2:$C$34</c:f>
              <c:numCache>
                <c:formatCode>General</c:formatCode>
                <c:ptCount val="33"/>
                <c:pt idx="0">
                  <c:v>2013.75</c:v>
                </c:pt>
                <c:pt idx="1">
                  <c:v>2014.75</c:v>
                </c:pt>
                <c:pt idx="2">
                  <c:v>2015.75</c:v>
                </c:pt>
                <c:pt idx="3">
                  <c:v>2016.75</c:v>
                </c:pt>
                <c:pt idx="4">
                  <c:v>2016.8333333333333</c:v>
                </c:pt>
                <c:pt idx="5">
                  <c:v>2016.9166666666667</c:v>
                </c:pt>
                <c:pt idx="6">
                  <c:v>2017.0833333333333</c:v>
                </c:pt>
                <c:pt idx="7">
                  <c:v>2017.1666666666667</c:v>
                </c:pt>
                <c:pt idx="8">
                  <c:v>2017.25</c:v>
                </c:pt>
                <c:pt idx="9">
                  <c:v>2017.3333333333333</c:v>
                </c:pt>
                <c:pt idx="10">
                  <c:v>2017.4166666666667</c:v>
                </c:pt>
                <c:pt idx="11">
                  <c:v>2017.5</c:v>
                </c:pt>
                <c:pt idx="12">
                  <c:v>2017.5833333333333</c:v>
                </c:pt>
                <c:pt idx="13">
                  <c:v>2017.6666666666667</c:v>
                </c:pt>
                <c:pt idx="14">
                  <c:v>2017.75</c:v>
                </c:pt>
                <c:pt idx="15">
                  <c:v>2017.8333333333333</c:v>
                </c:pt>
                <c:pt idx="16">
                  <c:v>2017.9166666666667</c:v>
                </c:pt>
                <c:pt idx="17">
                  <c:v>2018.75</c:v>
                </c:pt>
                <c:pt idx="18">
                  <c:v>2019.75</c:v>
                </c:pt>
                <c:pt idx="19">
                  <c:v>2020.75</c:v>
                </c:pt>
                <c:pt idx="20">
                  <c:v>2021.5</c:v>
                </c:pt>
                <c:pt idx="21">
                  <c:v>2022.67</c:v>
                </c:pt>
                <c:pt idx="22">
                  <c:v>2023.33</c:v>
                </c:pt>
                <c:pt idx="23">
                  <c:v>2023.5</c:v>
                </c:pt>
                <c:pt idx="24">
                  <c:v>2023.9</c:v>
                </c:pt>
                <c:pt idx="25">
                  <c:v>2024.3</c:v>
                </c:pt>
              </c:numCache>
            </c:numRef>
          </c:xVal>
          <c:yVal>
            <c:numRef>
              <c:f>'NZ ORCIDs'!$E$2:$E$27</c:f>
              <c:numCache>
                <c:formatCode>General</c:formatCode>
                <c:ptCount val="26"/>
                <c:pt idx="2">
                  <c:v>2534</c:v>
                </c:pt>
                <c:pt idx="3">
                  <c:v>4174</c:v>
                </c:pt>
                <c:pt idx="4">
                  <c:v>4509</c:v>
                </c:pt>
                <c:pt idx="5">
                  <c:v>4750</c:v>
                </c:pt>
                <c:pt idx="6">
                  <c:v>5186</c:v>
                </c:pt>
                <c:pt idx="7">
                  <c:v>5317</c:v>
                </c:pt>
                <c:pt idx="8">
                  <c:v>5647</c:v>
                </c:pt>
                <c:pt idx="9">
                  <c:v>5845</c:v>
                </c:pt>
                <c:pt idx="10">
                  <c:v>6131</c:v>
                </c:pt>
                <c:pt idx="11">
                  <c:v>6332</c:v>
                </c:pt>
                <c:pt idx="12">
                  <c:v>6588</c:v>
                </c:pt>
                <c:pt idx="13">
                  <c:v>6872</c:v>
                </c:pt>
                <c:pt idx="14">
                  <c:v>7073</c:v>
                </c:pt>
                <c:pt idx="15">
                  <c:v>7303</c:v>
                </c:pt>
                <c:pt idx="16">
                  <c:v>7525</c:v>
                </c:pt>
                <c:pt idx="17">
                  <c:v>10429</c:v>
                </c:pt>
                <c:pt idx="18">
                  <c:v>14167</c:v>
                </c:pt>
                <c:pt idx="19">
                  <c:v>17190</c:v>
                </c:pt>
                <c:pt idx="20">
                  <c:v>19287</c:v>
                </c:pt>
                <c:pt idx="21">
                  <c:v>21690</c:v>
                </c:pt>
                <c:pt idx="22">
                  <c:v>23490</c:v>
                </c:pt>
                <c:pt idx="23">
                  <c:v>23992</c:v>
                </c:pt>
                <c:pt idx="24">
                  <c:v>25265</c:v>
                </c:pt>
                <c:pt idx="25">
                  <c:v>26663</c:v>
                </c:pt>
              </c:numCache>
            </c:numRef>
          </c:yVal>
          <c:smooth val="0"/>
          <c:extLst>
            <c:ext xmlns:c16="http://schemas.microsoft.com/office/drawing/2014/chart" uri="{C3380CC4-5D6E-409C-BE32-E72D297353CC}">
              <c16:uniqueId val="{00000001-D1C7-4919-BF21-A820EB298FC5}"/>
            </c:ext>
          </c:extLst>
        </c:ser>
        <c:ser>
          <c:idx val="2"/>
          <c:order val="2"/>
          <c:tx>
            <c:strRef>
              <c:f>'NZ ORCIDs'!$E$87</c:f>
              <c:strCache>
                <c:ptCount val="1"/>
                <c:pt idx="0">
                  <c:v>Distinct iDs having *.nz email address</c:v>
                </c:pt>
              </c:strCache>
            </c:strRef>
          </c:tx>
          <c:marker>
            <c:symbol val="circle"/>
            <c:size val="7"/>
          </c:marker>
          <c:xVal>
            <c:numRef>
              <c:f>'NZ ORCIDs'!$D$90:$D$98</c:f>
              <c:numCache>
                <c:formatCode>General</c:formatCode>
                <c:ptCount val="9"/>
                <c:pt idx="0">
                  <c:v>2021</c:v>
                </c:pt>
                <c:pt idx="1">
                  <c:v>2021.5</c:v>
                </c:pt>
                <c:pt idx="2">
                  <c:v>2022</c:v>
                </c:pt>
                <c:pt idx="3">
                  <c:v>2022.5833333333333</c:v>
                </c:pt>
                <c:pt idx="4">
                  <c:v>2023</c:v>
                </c:pt>
                <c:pt idx="5">
                  <c:v>2023.33</c:v>
                </c:pt>
                <c:pt idx="6">
                  <c:v>2023.5</c:v>
                </c:pt>
                <c:pt idx="7">
                  <c:v>2023.9</c:v>
                </c:pt>
                <c:pt idx="8">
                  <c:v>2024.3</c:v>
                </c:pt>
              </c:numCache>
            </c:numRef>
          </c:xVal>
          <c:yVal>
            <c:numRef>
              <c:f>'NZ ORCIDs'!$E$90:$E$98</c:f>
              <c:numCache>
                <c:formatCode>General</c:formatCode>
                <c:ptCount val="9"/>
                <c:pt idx="0">
                  <c:v>21723</c:v>
                </c:pt>
                <c:pt idx="1">
                  <c:v>23831</c:v>
                </c:pt>
                <c:pt idx="2">
                  <c:v>25506</c:v>
                </c:pt>
                <c:pt idx="3">
                  <c:v>26850</c:v>
                </c:pt>
                <c:pt idx="4">
                  <c:v>28000</c:v>
                </c:pt>
                <c:pt idx="5">
                  <c:v>28940</c:v>
                </c:pt>
                <c:pt idx="6">
                  <c:v>29500</c:v>
                </c:pt>
                <c:pt idx="7">
                  <c:v>31004</c:v>
                </c:pt>
                <c:pt idx="8">
                  <c:v>32226</c:v>
                </c:pt>
              </c:numCache>
            </c:numRef>
          </c:yVal>
          <c:smooth val="0"/>
          <c:extLst>
            <c:ext xmlns:c16="http://schemas.microsoft.com/office/drawing/2014/chart" uri="{C3380CC4-5D6E-409C-BE32-E72D297353CC}">
              <c16:uniqueId val="{00000002-D1C7-4919-BF21-A820EB298FC5}"/>
            </c:ext>
          </c:extLst>
        </c:ser>
        <c:ser>
          <c:idx val="3"/>
          <c:order val="3"/>
          <c:tx>
            <c:strRef>
              <c:f>'NZ ORCIDs'!$I$5</c:f>
              <c:strCache>
                <c:ptCount val="1"/>
                <c:pt idx="0">
                  <c:v>*.nz email address and/or NZ address</c:v>
                </c:pt>
              </c:strCache>
            </c:strRef>
          </c:tx>
          <c:spPr>
            <a:ln w="19050" cap="rnd">
              <a:solidFill>
                <a:schemeClr val="accent6"/>
              </a:solidFill>
              <a:round/>
            </a:ln>
            <a:effectLst/>
          </c:spPr>
          <c:marker>
            <c:symbol val="square"/>
            <c:size val="5"/>
            <c:spPr>
              <a:solidFill>
                <a:schemeClr val="accent6"/>
              </a:solidFill>
              <a:ln w="9525">
                <a:solidFill>
                  <a:schemeClr val="accent6"/>
                </a:solidFill>
              </a:ln>
              <a:effectLst/>
            </c:spPr>
          </c:marker>
          <c:dPt>
            <c:idx val="25"/>
            <c:bubble3D val="0"/>
            <c:extLst>
              <c:ext xmlns:c16="http://schemas.microsoft.com/office/drawing/2014/chart" uri="{C3380CC4-5D6E-409C-BE32-E72D297353CC}">
                <c16:uniqueId val="{00000003-D1C7-4919-BF21-A820EB298FC5}"/>
              </c:ext>
            </c:extLst>
          </c:dPt>
          <c:dPt>
            <c:idx val="50"/>
            <c:bubble3D val="0"/>
            <c:spPr>
              <a:ln w="19050" cap="rnd">
                <a:solidFill>
                  <a:schemeClr val="accent6"/>
                </a:solidFill>
                <a:prstDash val="solid"/>
                <a:round/>
              </a:ln>
              <a:effectLst/>
            </c:spPr>
            <c:extLst>
              <c:ext xmlns:c16="http://schemas.microsoft.com/office/drawing/2014/chart" uri="{C3380CC4-5D6E-409C-BE32-E72D297353CC}">
                <c16:uniqueId val="{00000005-D1C7-4919-BF21-A820EB298FC5}"/>
              </c:ext>
            </c:extLst>
          </c:dPt>
          <c:trendline>
            <c:spPr>
              <a:ln w="19050" cap="rnd">
                <a:solidFill>
                  <a:schemeClr val="accent4"/>
                </a:solidFill>
                <a:prstDash val="sysDot"/>
              </a:ln>
              <a:effectLst/>
            </c:spPr>
            <c:trendlineType val="power"/>
            <c:dispRSqr val="0"/>
            <c:dispEq val="0"/>
          </c:trendline>
          <c:xVal>
            <c:numRef>
              <c:f>'NZ ORCIDs'!$H$6:$H$67</c:f>
              <c:numCache>
                <c:formatCode>General</c:formatCode>
                <c:ptCount val="62"/>
                <c:pt idx="0">
                  <c:v>2014</c:v>
                </c:pt>
                <c:pt idx="1">
                  <c:v>2015</c:v>
                </c:pt>
                <c:pt idx="2">
                  <c:v>2016</c:v>
                </c:pt>
                <c:pt idx="3">
                  <c:v>2016.5</c:v>
                </c:pt>
                <c:pt idx="4">
                  <c:v>2016.5833333333333</c:v>
                </c:pt>
                <c:pt idx="5">
                  <c:v>2016.6666666666667</c:v>
                </c:pt>
                <c:pt idx="6">
                  <c:v>2016.75</c:v>
                </c:pt>
                <c:pt idx="7">
                  <c:v>2016.8333333333333</c:v>
                </c:pt>
                <c:pt idx="8">
                  <c:v>2016.9166666666667</c:v>
                </c:pt>
                <c:pt idx="9">
                  <c:v>2017</c:v>
                </c:pt>
                <c:pt idx="10">
                  <c:v>2017.0833333333333</c:v>
                </c:pt>
                <c:pt idx="11">
                  <c:v>2017.1666666666667</c:v>
                </c:pt>
                <c:pt idx="12">
                  <c:v>2017.25</c:v>
                </c:pt>
                <c:pt idx="13">
                  <c:v>2017.4166666666667</c:v>
                </c:pt>
                <c:pt idx="14">
                  <c:v>2017.5</c:v>
                </c:pt>
                <c:pt idx="15">
                  <c:v>2017.5833333333333</c:v>
                </c:pt>
                <c:pt idx="16">
                  <c:v>2017.6666666666667</c:v>
                </c:pt>
                <c:pt idx="17">
                  <c:v>2017.75</c:v>
                </c:pt>
                <c:pt idx="18">
                  <c:v>2017.9166666666667</c:v>
                </c:pt>
                <c:pt idx="19">
                  <c:v>2018</c:v>
                </c:pt>
                <c:pt idx="20">
                  <c:v>2018.0833333333333</c:v>
                </c:pt>
                <c:pt idx="21">
                  <c:v>2018.1666666666667</c:v>
                </c:pt>
                <c:pt idx="22">
                  <c:v>2018.25</c:v>
                </c:pt>
                <c:pt idx="23">
                  <c:v>2018.3333333333333</c:v>
                </c:pt>
                <c:pt idx="24">
                  <c:v>2018.4166666666667</c:v>
                </c:pt>
                <c:pt idx="25">
                  <c:v>2018.5</c:v>
                </c:pt>
                <c:pt idx="26">
                  <c:v>2018.5833333333333</c:v>
                </c:pt>
                <c:pt idx="27">
                  <c:v>2018.6666666666667</c:v>
                </c:pt>
                <c:pt idx="28">
                  <c:v>2018.75</c:v>
                </c:pt>
                <c:pt idx="29">
                  <c:v>2018.8333333333333</c:v>
                </c:pt>
                <c:pt idx="30">
                  <c:v>2018.9166666666667</c:v>
                </c:pt>
                <c:pt idx="31">
                  <c:v>2019</c:v>
                </c:pt>
                <c:pt idx="32">
                  <c:v>2019.0833333333333</c:v>
                </c:pt>
                <c:pt idx="33">
                  <c:v>2019.1666666666667</c:v>
                </c:pt>
                <c:pt idx="34">
                  <c:v>2019.25</c:v>
                </c:pt>
                <c:pt idx="35">
                  <c:v>2019.3333333333333</c:v>
                </c:pt>
                <c:pt idx="36">
                  <c:v>2019.4166666666667</c:v>
                </c:pt>
                <c:pt idx="37">
                  <c:v>2019.5</c:v>
                </c:pt>
                <c:pt idx="38">
                  <c:v>2019.5833333333333</c:v>
                </c:pt>
                <c:pt idx="39">
                  <c:v>2019.6666666666667</c:v>
                </c:pt>
                <c:pt idx="40">
                  <c:v>2019.75</c:v>
                </c:pt>
                <c:pt idx="41">
                  <c:v>2019.8333333333333</c:v>
                </c:pt>
                <c:pt idx="42">
                  <c:v>2019.9166666666667</c:v>
                </c:pt>
                <c:pt idx="43">
                  <c:v>2020</c:v>
                </c:pt>
                <c:pt idx="44">
                  <c:v>2020.0833333333333</c:v>
                </c:pt>
                <c:pt idx="45">
                  <c:v>2020.1666666666667</c:v>
                </c:pt>
                <c:pt idx="46">
                  <c:v>2020.25</c:v>
                </c:pt>
                <c:pt idx="47">
                  <c:v>2020.3333333333333</c:v>
                </c:pt>
                <c:pt idx="48">
                  <c:v>2020.4166666666667</c:v>
                </c:pt>
                <c:pt idx="49">
                  <c:v>2020.9166666666667</c:v>
                </c:pt>
                <c:pt idx="50">
                  <c:v>2021</c:v>
                </c:pt>
                <c:pt idx="51">
                  <c:v>2021.0833333333333</c:v>
                </c:pt>
                <c:pt idx="52">
                  <c:v>2021.3333333333333</c:v>
                </c:pt>
                <c:pt idx="53">
                  <c:v>2021.4166666666667</c:v>
                </c:pt>
                <c:pt idx="54">
                  <c:v>2021.5</c:v>
                </c:pt>
                <c:pt idx="55">
                  <c:v>2021.6666666666667</c:v>
                </c:pt>
                <c:pt idx="56">
                  <c:v>2021.75</c:v>
                </c:pt>
                <c:pt idx="57">
                  <c:v>2021.8333333333333</c:v>
                </c:pt>
                <c:pt idx="58">
                  <c:v>2021.9166666666667</c:v>
                </c:pt>
                <c:pt idx="59">
                  <c:v>2022</c:v>
                </c:pt>
                <c:pt idx="60">
                  <c:v>2022.0833333333333</c:v>
                </c:pt>
                <c:pt idx="61">
                  <c:v>2022.1666666666667</c:v>
                </c:pt>
              </c:numCache>
            </c:numRef>
          </c:xVal>
          <c:yVal>
            <c:numRef>
              <c:f>'NZ ORCIDs'!$I$6:$I$67</c:f>
              <c:numCache>
                <c:formatCode>General</c:formatCode>
                <c:ptCount val="62"/>
                <c:pt idx="0">
                  <c:v>1383</c:v>
                </c:pt>
                <c:pt idx="1">
                  <c:v>2678</c:v>
                </c:pt>
                <c:pt idx="2">
                  <c:v>4560</c:v>
                </c:pt>
                <c:pt idx="3">
                  <c:v>5905</c:v>
                </c:pt>
                <c:pt idx="4">
                  <c:v>6202</c:v>
                </c:pt>
                <c:pt idx="5">
                  <c:v>6536</c:v>
                </c:pt>
                <c:pt idx="6">
                  <c:v>6874</c:v>
                </c:pt>
                <c:pt idx="7">
                  <c:v>7328</c:v>
                </c:pt>
                <c:pt idx="8">
                  <c:v>7882</c:v>
                </c:pt>
                <c:pt idx="9">
                  <c:v>8170</c:v>
                </c:pt>
                <c:pt idx="10">
                  <c:v>8378</c:v>
                </c:pt>
                <c:pt idx="11" formatCode="#,##0">
                  <c:v>8706</c:v>
                </c:pt>
                <c:pt idx="12">
                  <c:v>9122</c:v>
                </c:pt>
                <c:pt idx="13">
                  <c:v>9881</c:v>
                </c:pt>
                <c:pt idx="14">
                  <c:v>10059</c:v>
                </c:pt>
                <c:pt idx="15" formatCode="#,##0">
                  <c:v>10384</c:v>
                </c:pt>
                <c:pt idx="16">
                  <c:v>10680</c:v>
                </c:pt>
                <c:pt idx="17">
                  <c:v>10931</c:v>
                </c:pt>
                <c:pt idx="18" formatCode="#,##0">
                  <c:v>11445</c:v>
                </c:pt>
                <c:pt idx="19">
                  <c:v>11634</c:v>
                </c:pt>
                <c:pt idx="20">
                  <c:v>11933</c:v>
                </c:pt>
                <c:pt idx="21">
                  <c:v>12243</c:v>
                </c:pt>
                <c:pt idx="22">
                  <c:v>12697</c:v>
                </c:pt>
                <c:pt idx="23">
                  <c:v>13077</c:v>
                </c:pt>
                <c:pt idx="24">
                  <c:v>13413</c:v>
                </c:pt>
                <c:pt idx="25">
                  <c:v>13688.5</c:v>
                </c:pt>
                <c:pt idx="26">
                  <c:v>13964</c:v>
                </c:pt>
                <c:pt idx="27">
                  <c:v>14308</c:v>
                </c:pt>
                <c:pt idx="28">
                  <c:v>14636</c:v>
                </c:pt>
                <c:pt idx="29">
                  <c:v>14938</c:v>
                </c:pt>
                <c:pt idx="30">
                  <c:v>15318</c:v>
                </c:pt>
                <c:pt idx="31">
                  <c:v>15585</c:v>
                </c:pt>
                <c:pt idx="32">
                  <c:v>15867</c:v>
                </c:pt>
                <c:pt idx="33">
                  <c:v>16280</c:v>
                </c:pt>
                <c:pt idx="34">
                  <c:v>16695</c:v>
                </c:pt>
                <c:pt idx="35">
                  <c:v>16962</c:v>
                </c:pt>
                <c:pt idx="36">
                  <c:v>17330</c:v>
                </c:pt>
                <c:pt idx="37">
                  <c:v>17684</c:v>
                </c:pt>
                <c:pt idx="38">
                  <c:v>18144</c:v>
                </c:pt>
                <c:pt idx="39">
                  <c:v>18504</c:v>
                </c:pt>
                <c:pt idx="40">
                  <c:v>18883</c:v>
                </c:pt>
                <c:pt idx="41">
                  <c:v>19158</c:v>
                </c:pt>
                <c:pt idx="42">
                  <c:v>19545</c:v>
                </c:pt>
                <c:pt idx="43">
                  <c:v>19841</c:v>
                </c:pt>
                <c:pt idx="44">
                  <c:v>20144</c:v>
                </c:pt>
                <c:pt idx="45">
                  <c:v>20421</c:v>
                </c:pt>
                <c:pt idx="46">
                  <c:v>20669</c:v>
                </c:pt>
                <c:pt idx="47">
                  <c:v>21014</c:v>
                </c:pt>
                <c:pt idx="48">
                  <c:v>21261</c:v>
                </c:pt>
                <c:pt idx="49">
                  <c:v>23324</c:v>
                </c:pt>
                <c:pt idx="50" formatCode="#,##0">
                  <c:v>23775</c:v>
                </c:pt>
                <c:pt idx="51">
                  <c:v>24036</c:v>
                </c:pt>
                <c:pt idx="52">
                  <c:v>25320</c:v>
                </c:pt>
                <c:pt idx="53">
                  <c:v>25617</c:v>
                </c:pt>
                <c:pt idx="54">
                  <c:v>25947</c:v>
                </c:pt>
                <c:pt idx="55">
                  <c:v>26576</c:v>
                </c:pt>
                <c:pt idx="56">
                  <c:v>26998</c:v>
                </c:pt>
                <c:pt idx="57">
                  <c:v>27278</c:v>
                </c:pt>
                <c:pt idx="58">
                  <c:v>27592</c:v>
                </c:pt>
                <c:pt idx="59">
                  <c:v>27871</c:v>
                </c:pt>
                <c:pt idx="60">
                  <c:v>28111</c:v>
                </c:pt>
                <c:pt idx="61">
                  <c:v>28507</c:v>
                </c:pt>
              </c:numCache>
            </c:numRef>
          </c:yVal>
          <c:smooth val="0"/>
          <c:extLst>
            <c:ext xmlns:c16="http://schemas.microsoft.com/office/drawing/2014/chart" uri="{C3380CC4-5D6E-409C-BE32-E72D297353CC}">
              <c16:uniqueId val="{00000007-D1C7-4919-BF21-A820EB298FC5}"/>
            </c:ext>
          </c:extLst>
        </c:ser>
        <c:dLbls>
          <c:showLegendKey val="0"/>
          <c:showVal val="0"/>
          <c:showCatName val="0"/>
          <c:showSerName val="0"/>
          <c:showPercent val="0"/>
          <c:showBubbleSize val="0"/>
        </c:dLbls>
        <c:axId val="290116496"/>
        <c:axId val="1"/>
      </c:scatterChart>
      <c:valAx>
        <c:axId val="290116496"/>
        <c:scaling>
          <c:orientation val="minMax"/>
          <c:max val="2024.3"/>
          <c:min val="2013"/>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a:t>Date</a:t>
                </a:r>
                <a:r>
                  <a:rPr lang="en-NZ" baseline="0"/>
                  <a:t> of ORCID snapshot/report</a:t>
                </a:r>
                <a:endParaRPr lang="en-NZ"/>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crossBetween val="midCat"/>
        <c:majorUnit val="1"/>
      </c:valAx>
      <c:valAx>
        <c:axId val="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 ORCID records</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116496"/>
        <c:crosses val="autoZero"/>
        <c:crossBetween val="midCat"/>
      </c:valAx>
      <c:spPr>
        <a:noFill/>
        <a:ln w="25400">
          <a:noFill/>
        </a:ln>
      </c:spPr>
    </c:plotArea>
    <c:legend>
      <c:legendPos val="r"/>
      <c:legendEntry>
        <c:idx val="4"/>
        <c:delete val="1"/>
      </c:legendEntry>
      <c:layout>
        <c:manualLayout>
          <c:xMode val="edge"/>
          <c:yMode val="edge"/>
          <c:x val="0.15370463853854568"/>
          <c:y val="5.7146659171005122E-2"/>
          <c:w val="0.51622714686437388"/>
          <c:h val="0.24953796976495257"/>
        </c:manualLayout>
      </c:layout>
      <c:overlay val="0"/>
      <c:spPr>
        <a:solidFill>
          <a:sysClr val="window" lastClr="FFFFFF"/>
        </a:solidFill>
        <a:ln>
          <a:solidFill>
            <a:schemeClr val="bg1">
              <a:lumMod val="6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7FAA26"/>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6ff6f5658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116ff6f565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4449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a:buNone/>
            </a:pPr>
            <a:endParaRPr lang="en-NZ" sz="1800" b="0" i="0" u="none" strike="noStrike" baseline="0" dirty="0">
              <a:solidFill>
                <a:srgbClr val="00344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252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NZ" dirty="0"/>
              <a:t>Te </a:t>
            </a:r>
            <a:r>
              <a:rPr lang="en-NZ" dirty="0" err="1"/>
              <a:t>whatu</a:t>
            </a:r>
            <a:r>
              <a:rPr lang="en-NZ" dirty="0"/>
              <a:t> </a:t>
            </a:r>
            <a:r>
              <a:rPr lang="en-NZ" dirty="0" err="1"/>
              <a:t>ora</a:t>
            </a:r>
            <a:r>
              <a:rPr lang="en-NZ" dirty="0"/>
              <a:t> merger</a:t>
            </a:r>
          </a:p>
        </p:txBody>
      </p:sp>
    </p:spTree>
    <p:extLst>
      <p:ext uri="{BB962C8B-B14F-4D97-AF65-F5344CB8AC3E}">
        <p14:creationId xmlns:p14="http://schemas.microsoft.com/office/powerpoint/2010/main" val="89324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NZ" dirty="0"/>
          </a:p>
        </p:txBody>
      </p:sp>
    </p:spTree>
    <p:extLst>
      <p:ext uri="{BB962C8B-B14F-4D97-AF65-F5344CB8AC3E}">
        <p14:creationId xmlns:p14="http://schemas.microsoft.com/office/powerpoint/2010/main" val="338876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42a64722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42a6472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NZ" dirty="0">
                <a:solidFill>
                  <a:schemeClr val="dk1"/>
                </a:solidFill>
              </a:rPr>
              <a:t>Moana Connect and FERNZ at differing stages of test hub onboarding</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429124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NZ" dirty="0"/>
              <a:t>Value to Researchers – Accessibility, Professional Activities merged, affiliation suggestions at sign up </a:t>
            </a:r>
          </a:p>
          <a:p>
            <a:pPr marL="158750" indent="0">
              <a:buNone/>
            </a:pPr>
            <a:r>
              <a:rPr lang="en-NZ" dirty="0"/>
              <a:t>Value to Members – Added Trust markers, Certified Service provider program</a:t>
            </a:r>
          </a:p>
          <a:p>
            <a:pPr marL="158750" indent="0">
              <a:buNone/>
            </a:pPr>
            <a:r>
              <a:rPr lang="en-NZ" dirty="0"/>
              <a:t>Global Participation – New consortia and members, Regional consortia, Global participation fund, languages</a:t>
            </a:r>
          </a:p>
          <a:p>
            <a:pPr marL="158750" indent="0">
              <a:buNone/>
            </a:pPr>
            <a:r>
              <a:rPr lang="en-NZ" dirty="0"/>
              <a:t>Trust and Integrity – Record summaries, technical resilience, financial resilience</a:t>
            </a:r>
          </a:p>
          <a:p>
            <a:pPr marL="158750" indent="0">
              <a:buNone/>
            </a:pPr>
            <a:endParaRPr lang="en-NZ" dirty="0"/>
          </a:p>
        </p:txBody>
      </p:sp>
    </p:spTree>
    <p:extLst>
      <p:ext uri="{BB962C8B-B14F-4D97-AF65-F5344CB8AC3E}">
        <p14:creationId xmlns:p14="http://schemas.microsoft.com/office/powerpoint/2010/main" val="318644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NZ" dirty="0"/>
              <a:t>The approach was different for RSTA as we wanted anyone who had received funding from us too. And affiliation for us is awards, services rather than employment. Consider how your organisation is relevant </a:t>
            </a:r>
          </a:p>
        </p:txBody>
      </p:sp>
    </p:spTree>
    <p:extLst>
      <p:ext uri="{BB962C8B-B14F-4D97-AF65-F5344CB8AC3E}">
        <p14:creationId xmlns:p14="http://schemas.microsoft.com/office/powerpoint/2010/main" val="8552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TITLE_1">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title"/>
          </p:nvPr>
        </p:nvSpPr>
        <p:spPr>
          <a:xfrm>
            <a:off x="594360" y="4773168"/>
            <a:ext cx="29064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ont cover">
  <p:cSld name="CUSTOM">
    <p:bg>
      <p:bgPr>
        <a:solidFill>
          <a:srgbClr val="003449"/>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a:spLocks noGrp="1"/>
          </p:cNvSpPr>
          <p:nvPr>
            <p:ph type="title"/>
          </p:nvPr>
        </p:nvSpPr>
        <p:spPr>
          <a:xfrm>
            <a:off x="274325" y="2241050"/>
            <a:ext cx="8442300" cy="60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464950" y="2926080"/>
            <a:ext cx="8154600" cy="2382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27" name="Google Shape;27;p6"/>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9"/>
        <p:cNvGrpSpPr/>
        <p:nvPr/>
      </p:nvGrpSpPr>
      <p:grpSpPr>
        <a:xfrm>
          <a:off x="0" y="0"/>
          <a:ext cx="0" cy="0"/>
          <a:chOff x="0" y="0"/>
          <a:chExt cx="0" cy="0"/>
        </a:xfrm>
      </p:grpSpPr>
      <p:sp>
        <p:nvSpPr>
          <p:cNvPr id="30" name="Google Shape;3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A4CD39"/>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69264" y="1913400"/>
            <a:ext cx="7315200" cy="685800"/>
          </a:xfrm>
          <a:prstGeom prst="rect">
            <a:avLst/>
          </a:prstGeom>
          <a:noFill/>
          <a:ln>
            <a:noFill/>
          </a:ln>
        </p:spPr>
        <p:txBody>
          <a:bodyPr spcFirstLastPara="1" wrap="square" lIns="91475" tIns="91475" rIns="91475" bIns="91475" anchor="b" anchorCtr="0">
            <a:noAutofit/>
          </a:bodyPr>
          <a:lstStyle>
            <a:lvl1pPr marR="0" lvl="0" algn="l" rtl="0">
              <a:lnSpc>
                <a:spcPct val="90909"/>
              </a:lnSpc>
              <a:spcBef>
                <a:spcPts val="0"/>
              </a:spcBef>
              <a:spcAft>
                <a:spcPts val="0"/>
              </a:spcAft>
              <a:buClr>
                <a:schemeClr val="lt1"/>
              </a:buClr>
              <a:buSzPts val="4300"/>
              <a:buFont typeface="Calibri"/>
              <a:buNone/>
              <a:defRPr sz="43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8"/>
          <p:cNvSpPr txBox="1">
            <a:spLocks noGrp="1"/>
          </p:cNvSpPr>
          <p:nvPr>
            <p:ph type="body" idx="1"/>
          </p:nvPr>
        </p:nvSpPr>
        <p:spPr>
          <a:xfrm>
            <a:off x="969264" y="2667780"/>
            <a:ext cx="7315200" cy="1200300"/>
          </a:xfrm>
          <a:prstGeom prst="rect">
            <a:avLst/>
          </a:prstGeom>
          <a:noFill/>
          <a:ln>
            <a:noFill/>
          </a:ln>
        </p:spPr>
        <p:txBody>
          <a:bodyPr spcFirstLastPara="1" wrap="square" lIns="91475" tIns="91475" rIns="91475" bIns="91475" anchor="t" anchorCtr="0">
            <a:noAutofit/>
          </a:bodyPr>
          <a:lstStyle>
            <a:lvl1pPr marL="457200" marR="0" lvl="0" indent="-228600" algn="l" rtl="0">
              <a:lnSpc>
                <a:spcPct val="100000"/>
              </a:lnSpc>
              <a:spcBef>
                <a:spcPts val="900"/>
              </a:spcBef>
              <a:spcAft>
                <a:spcPts val="0"/>
              </a:spcAft>
              <a:buClr>
                <a:srgbClr val="FFFFFF"/>
              </a:buClr>
              <a:buSzPts val="2500"/>
              <a:buFont typeface="Arial"/>
              <a:buNone/>
              <a:defRPr sz="2500" b="0" i="0" u="none" strike="noStrike" cap="none">
                <a:solidFill>
                  <a:srgbClr val="FFFFFF"/>
                </a:solidFill>
                <a:latin typeface="Open Sans"/>
                <a:ea typeface="Open Sans"/>
                <a:cs typeface="Open Sans"/>
                <a:sym typeface="Open Sans"/>
              </a:defRPr>
            </a:lvl1pPr>
            <a:lvl2pPr marL="914400" marR="0" lvl="1" indent="-228600" algn="l" rtl="0">
              <a:lnSpc>
                <a:spcPct val="100000"/>
              </a:lnSpc>
              <a:spcBef>
                <a:spcPts val="600"/>
              </a:spcBef>
              <a:spcAft>
                <a:spcPts val="0"/>
              </a:spcAft>
              <a:buClr>
                <a:srgbClr val="FFFFFF"/>
              </a:buClr>
              <a:buSzPts val="1800"/>
              <a:buFont typeface="Arial"/>
              <a:buNone/>
              <a:defRPr sz="1800" b="0" i="0" u="none" strike="noStrike" cap="none">
                <a:solidFill>
                  <a:srgbClr val="FFFFFF"/>
                </a:solidFill>
                <a:latin typeface="Open Sans"/>
                <a:ea typeface="Open Sans"/>
                <a:cs typeface="Open Sans"/>
                <a:sym typeface="Open Sans"/>
              </a:defRPr>
            </a:lvl2pPr>
            <a:lvl3pPr marL="1371600" marR="0" lvl="2"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3pPr>
            <a:lvl4pPr marL="1828800" marR="0" lvl="3"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4pPr>
            <a:lvl5pPr marL="2286000" marR="0" lvl="4" indent="-228600" algn="l" rtl="0">
              <a:lnSpc>
                <a:spcPct val="100000"/>
              </a:lnSpc>
              <a:spcBef>
                <a:spcPts val="600"/>
              </a:spcBef>
              <a:spcAft>
                <a:spcPts val="0"/>
              </a:spcAft>
              <a:buClr>
                <a:srgbClr val="FFFFFF"/>
              </a:buClr>
              <a:buSzPts val="1500"/>
              <a:buFont typeface="Arial"/>
              <a:buNone/>
              <a:defRPr sz="1500" b="0" i="0" u="none" strike="noStrike" cap="none">
                <a:solidFill>
                  <a:srgbClr val="FFFFFF"/>
                </a:solidFill>
                <a:latin typeface="Open Sans"/>
                <a:ea typeface="Open Sans"/>
                <a:cs typeface="Open Sans"/>
                <a:sym typeface="Open Sans"/>
              </a:defRPr>
            </a:lvl5pPr>
            <a:lvl6pPr marL="2743200" marR="0" lvl="5"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6pPr>
            <a:lvl7pPr marL="3200400" marR="0" lvl="6"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7pPr>
            <a:lvl8pPr marL="3657600" marR="0" lvl="7"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8pPr>
            <a:lvl9pPr marL="4114800" marR="0" lvl="8" indent="-228600" algn="l" rtl="0">
              <a:lnSpc>
                <a:spcPct val="90000"/>
              </a:lnSpc>
              <a:spcBef>
                <a:spcPts val="600"/>
              </a:spcBef>
              <a:spcAft>
                <a:spcPts val="0"/>
              </a:spcAft>
              <a:buClr>
                <a:srgbClr val="FFFFFF"/>
              </a:buClr>
              <a:buSzPts val="1500"/>
              <a:buFont typeface="Arial"/>
              <a:buNone/>
              <a:defRPr sz="15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4"/>
        <p:cNvGrpSpPr/>
        <p:nvPr/>
      </p:nvGrpSpPr>
      <p:grpSpPr>
        <a:xfrm>
          <a:off x="0" y="0"/>
          <a:ext cx="0" cy="0"/>
          <a:chOff x="0" y="0"/>
          <a:chExt cx="0" cy="0"/>
        </a:xfrm>
      </p:grpSpPr>
      <p:pic>
        <p:nvPicPr>
          <p:cNvPr id="35" name="Google Shape;35;p9"/>
          <p:cNvPicPr preferRelativeResize="0"/>
          <p:nvPr/>
        </p:nvPicPr>
        <p:blipFill rotWithShape="1">
          <a:blip r:embed="rId2">
            <a:alphaModFix/>
          </a:blip>
          <a:srcRect/>
          <a:stretch/>
        </p:blipFill>
        <p:spPr>
          <a:xfrm>
            <a:off x="-321"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10"/>
          <p:cNvSpPr txBox="1"/>
          <p:nvPr/>
        </p:nvSpPr>
        <p:spPr>
          <a:xfrm>
            <a:off x="2285980" y="2487377"/>
            <a:ext cx="4572000" cy="165000"/>
          </a:xfrm>
          <a:prstGeom prst="rect">
            <a:avLst/>
          </a:prstGeom>
          <a:noFill/>
          <a:ln>
            <a:noFill/>
          </a:ln>
        </p:spPr>
        <p:txBody>
          <a:bodyPr spcFirstLastPara="1" wrap="square" lIns="41575" tIns="20775" rIns="41575" bIns="20775" anchor="t" anchorCtr="0">
            <a:spAutoFit/>
          </a:bodyPr>
          <a:lstStyle/>
          <a:p>
            <a:pPr marL="0" marR="0" lvl="0" indent="0" algn="l" rtl="0">
              <a:spcBef>
                <a:spcPts val="0"/>
              </a:spcBef>
              <a:spcAft>
                <a:spcPts val="0"/>
              </a:spcAft>
              <a:buNone/>
            </a:pPr>
            <a:r>
              <a:rPr lang="en" sz="800" b="0" i="0" u="none" strike="noStrike" cap="none">
                <a:solidFill>
                  <a:schemeClr val="dk1"/>
                </a:solidFill>
                <a:latin typeface="Calibri"/>
                <a:ea typeface="Calibri"/>
                <a:cs typeface="Calibri"/>
                <a:sym typeface="Calibri"/>
              </a:rPr>
              <a:t>:\Grafica\Presentations\Orcid\backgrounds</a:t>
            </a:r>
            <a:endParaRPr sz="600"/>
          </a:p>
        </p:txBody>
      </p:sp>
      <p:pic>
        <p:nvPicPr>
          <p:cNvPr id="38" name="Google Shape;38;p10"/>
          <p:cNvPicPr preferRelativeResize="0"/>
          <p:nvPr/>
        </p:nvPicPr>
        <p:blipFill rotWithShape="1">
          <a:blip r:embed="rId2">
            <a:alphaModFix/>
          </a:blip>
          <a:srcRect/>
          <a:stretch/>
        </p:blipFill>
        <p:spPr>
          <a:xfrm>
            <a:off x="0" y="180"/>
            <a:ext cx="9143678" cy="51433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p:nvPr/>
        </p:nvSpPr>
        <p:spPr>
          <a:xfrm>
            <a:off x="0" y="4576225"/>
            <a:ext cx="9144000" cy="567600"/>
          </a:xfrm>
          <a:prstGeom prst="rect">
            <a:avLst/>
          </a:prstGeom>
          <a:solidFill>
            <a:srgbClr val="7FA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a:blip r:embed="rId9">
            <a:alphaModFix/>
          </a:blip>
          <a:stretch>
            <a:fillRect/>
          </a:stretch>
        </p:blipFill>
        <p:spPr>
          <a:xfrm>
            <a:off x="274320" y="4727448"/>
            <a:ext cx="274320" cy="274320"/>
          </a:xfrm>
          <a:prstGeom prst="rect">
            <a:avLst/>
          </a:prstGeom>
          <a:noFill/>
          <a:ln>
            <a:noFill/>
          </a:ln>
        </p:spPr>
      </p:pic>
      <p:sp>
        <p:nvSpPr>
          <p:cNvPr id="9" name="Google Shape;9;p1"/>
          <p:cNvSpPr txBox="1">
            <a:spLocks noGrp="1"/>
          </p:cNvSpPr>
          <p:nvPr>
            <p:ph type="sldNum" idx="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nfo.orcid.org/event/orcid-community-town-hall-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github.com/lyrasis/ORCID-Data-Visualizatio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tableau.com/app/profile/alex.freemantle/viz/shared/895T4Z4T6"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POL2HQ9Y2C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874649" y="2271150"/>
            <a:ext cx="5394699" cy="60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NZ" sz="3200" dirty="0"/>
              <a:t>New Zealand ORCID Consortium 2024 Town Hall</a:t>
            </a:r>
            <a:endParaRPr sz="3200" dirty="0"/>
          </a:p>
        </p:txBody>
      </p:sp>
      <p:sp>
        <p:nvSpPr>
          <p:cNvPr id="44" name="Google Shape;44;p11"/>
          <p:cNvSpPr txBox="1">
            <a:spLocks noGrp="1"/>
          </p:cNvSpPr>
          <p:nvPr>
            <p:ph type="subTitle" idx="1"/>
          </p:nvPr>
        </p:nvSpPr>
        <p:spPr>
          <a:xfrm>
            <a:off x="1970507" y="3401837"/>
            <a:ext cx="5202985" cy="2382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i="0" dirty="0">
                <a:solidFill>
                  <a:srgbClr val="A6CE39"/>
                </a:solidFill>
              </a:rPr>
              <a:t>19/06/2024</a:t>
            </a:r>
          </a:p>
        </p:txBody>
      </p:sp>
      <p:sp>
        <p:nvSpPr>
          <p:cNvPr id="45" name="Google Shape;45;p11"/>
          <p:cNvSpPr txBox="1"/>
          <p:nvPr/>
        </p:nvSpPr>
        <p:spPr>
          <a:xfrm>
            <a:off x="596099" y="4676024"/>
            <a:ext cx="844229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Open Sans"/>
                <a:ea typeface="Open Sans"/>
                <a:cs typeface="Open Sans"/>
                <a:sym typeface="Open Sans"/>
              </a:rPr>
              <a:t>Dr Alex Freemantle – ORCID Lead, Royal Society Te Apārangi 		0000-0002-0535-0662</a:t>
            </a:r>
            <a:endParaRPr b="1" dirty="0">
              <a:solidFill>
                <a:schemeClr val="lt1"/>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C6BE8B77-3903-AF9E-84F1-63C01813C80E}"/>
              </a:ext>
            </a:extLst>
          </p:cNvPr>
          <p:cNvPicPr>
            <a:picLocks noChangeAspect="1"/>
          </p:cNvPicPr>
          <p:nvPr/>
        </p:nvPicPr>
        <p:blipFill rotWithShape="1">
          <a:blip r:embed="rId3"/>
          <a:srcRect r="9392"/>
          <a:stretch/>
        </p:blipFill>
        <p:spPr>
          <a:xfrm>
            <a:off x="119176" y="127520"/>
            <a:ext cx="1154147" cy="1014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FCFF87-A41F-4942-4F90-6477CE3D9A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itle 1">
            <a:extLst>
              <a:ext uri="{FF2B5EF4-FFF2-40B4-BE49-F238E27FC236}">
                <a16:creationId xmlns:a16="http://schemas.microsoft.com/office/drawing/2014/main" id="{4BA02EEF-0E07-3D77-3511-1290CA33EFF2}"/>
              </a:ext>
            </a:extLst>
          </p:cNvPr>
          <p:cNvSpPr txBox="1">
            <a:spLocks/>
          </p:cNvSpPr>
          <p:nvPr/>
        </p:nvSpPr>
        <p:spPr>
          <a:xfrm>
            <a:off x="432225" y="-122051"/>
            <a:ext cx="8778682" cy="5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r>
              <a:rPr lang="en-NZ" sz="2800" dirty="0"/>
              <a:t>Presentation from South African Consortium:</a:t>
            </a:r>
          </a:p>
          <a:p>
            <a:r>
              <a:rPr lang="en-NZ" sz="1800" dirty="0"/>
              <a:t>The video can be found on our website.</a:t>
            </a:r>
          </a:p>
        </p:txBody>
      </p:sp>
      <p:pic>
        <p:nvPicPr>
          <p:cNvPr id="6" name="Picture 5">
            <a:extLst>
              <a:ext uri="{FF2B5EF4-FFF2-40B4-BE49-F238E27FC236}">
                <a16:creationId xmlns:a16="http://schemas.microsoft.com/office/drawing/2014/main" id="{3C5669D7-678D-E265-C2C5-0B4B931FBDA5}"/>
              </a:ext>
            </a:extLst>
          </p:cNvPr>
          <p:cNvPicPr>
            <a:picLocks noChangeAspect="1"/>
          </p:cNvPicPr>
          <p:nvPr/>
        </p:nvPicPr>
        <p:blipFill>
          <a:blip r:embed="rId2"/>
          <a:stretch>
            <a:fillRect/>
          </a:stretch>
        </p:blipFill>
        <p:spPr>
          <a:xfrm>
            <a:off x="1069258" y="688469"/>
            <a:ext cx="7290467" cy="4123192"/>
          </a:xfrm>
          <a:prstGeom prst="rect">
            <a:avLst/>
          </a:prstGeom>
        </p:spPr>
      </p:pic>
    </p:spTree>
    <p:extLst>
      <p:ext uri="{BB962C8B-B14F-4D97-AF65-F5344CB8AC3E}">
        <p14:creationId xmlns:p14="http://schemas.microsoft.com/office/powerpoint/2010/main" val="34149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B284-4357-BD5E-E036-47E1FB66FA8D}"/>
              </a:ext>
            </a:extLst>
          </p:cNvPr>
          <p:cNvSpPr>
            <a:spLocks noGrp="1"/>
          </p:cNvSpPr>
          <p:nvPr>
            <p:ph type="title"/>
          </p:nvPr>
        </p:nvSpPr>
        <p:spPr>
          <a:xfrm>
            <a:off x="274320" y="0"/>
            <a:ext cx="8706000" cy="515700"/>
          </a:xfrm>
        </p:spPr>
        <p:txBody>
          <a:bodyPr/>
          <a:lstStyle/>
          <a:p>
            <a:r>
              <a:rPr lang="en-NZ" sz="3200" dirty="0"/>
              <a:t>New Zealand ORCID Work Programme Agreement</a:t>
            </a:r>
          </a:p>
        </p:txBody>
      </p:sp>
      <p:sp>
        <p:nvSpPr>
          <p:cNvPr id="3" name="Text Placeholder 2">
            <a:extLst>
              <a:ext uri="{FF2B5EF4-FFF2-40B4-BE49-F238E27FC236}">
                <a16:creationId xmlns:a16="http://schemas.microsoft.com/office/drawing/2014/main" id="{79D7FD98-9E48-92C1-2448-C74B5B1CF8F5}"/>
              </a:ext>
            </a:extLst>
          </p:cNvPr>
          <p:cNvSpPr>
            <a:spLocks noGrp="1"/>
          </p:cNvSpPr>
          <p:nvPr>
            <p:ph type="body" idx="1"/>
          </p:nvPr>
        </p:nvSpPr>
        <p:spPr>
          <a:xfrm>
            <a:off x="274320" y="1070134"/>
            <a:ext cx="8401800" cy="3415500"/>
          </a:xfrm>
        </p:spPr>
        <p:txBody>
          <a:bodyPr/>
          <a:lstStyle/>
          <a:p>
            <a:pPr>
              <a:lnSpc>
                <a:spcPct val="150000"/>
              </a:lnSpc>
            </a:pPr>
            <a:r>
              <a:rPr lang="en-NZ" sz="1800" dirty="0"/>
              <a:t>A new Work Programme Agreement between MBIE and Royal Society Te Apārangi has been signed and will commence on 1 July 2024</a:t>
            </a:r>
          </a:p>
          <a:p>
            <a:pPr>
              <a:lnSpc>
                <a:spcPct val="150000"/>
              </a:lnSpc>
            </a:pPr>
            <a:r>
              <a:rPr lang="en-NZ" sz="1800" dirty="0"/>
              <a:t>This Work Programme Agreement confirms Royal Society Te Apārangi will remain the Consortium Lead Organisation until June 2029</a:t>
            </a:r>
          </a:p>
          <a:p>
            <a:pPr>
              <a:lnSpc>
                <a:spcPct val="150000"/>
              </a:lnSpc>
            </a:pPr>
            <a:r>
              <a:rPr lang="en-NZ" sz="1800" dirty="0"/>
              <a:t>MBIE have pledged to continue to cover consortium members’ ORCID membership costs until June 2029</a:t>
            </a:r>
          </a:p>
          <a:p>
            <a:pPr>
              <a:lnSpc>
                <a:spcPct val="150000"/>
              </a:lnSpc>
            </a:pPr>
            <a:r>
              <a:rPr lang="en-NZ" sz="1800" dirty="0"/>
              <a:t>The ORCID Inc fee structure will change to a fee-per-organisation structure from October 2024</a:t>
            </a:r>
          </a:p>
          <a:p>
            <a:pPr>
              <a:lnSpc>
                <a:spcPct val="150000"/>
              </a:lnSpc>
            </a:pPr>
            <a:endParaRPr lang="en-NZ" sz="1600" dirty="0"/>
          </a:p>
        </p:txBody>
      </p:sp>
      <p:sp>
        <p:nvSpPr>
          <p:cNvPr id="4" name="Slide Number Placeholder 3">
            <a:extLst>
              <a:ext uri="{FF2B5EF4-FFF2-40B4-BE49-F238E27FC236}">
                <a16:creationId xmlns:a16="http://schemas.microsoft.com/office/drawing/2014/main" id="{4A11F8C9-D26C-FED6-7668-8723A2BC2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21445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B284-4357-BD5E-E036-47E1FB66FA8D}"/>
              </a:ext>
            </a:extLst>
          </p:cNvPr>
          <p:cNvSpPr>
            <a:spLocks noGrp="1"/>
          </p:cNvSpPr>
          <p:nvPr>
            <p:ph type="title"/>
          </p:nvPr>
        </p:nvSpPr>
        <p:spPr>
          <a:xfrm>
            <a:off x="125134" y="104479"/>
            <a:ext cx="8706000" cy="515700"/>
          </a:xfrm>
        </p:spPr>
        <p:txBody>
          <a:bodyPr/>
          <a:lstStyle/>
          <a:p>
            <a:r>
              <a:rPr lang="en-NZ" sz="3200" dirty="0"/>
              <a:t>New Zealand ORCID Consortium Plans for 2024/25</a:t>
            </a:r>
          </a:p>
        </p:txBody>
      </p:sp>
      <p:sp>
        <p:nvSpPr>
          <p:cNvPr id="3" name="Text Placeholder 2">
            <a:extLst>
              <a:ext uri="{FF2B5EF4-FFF2-40B4-BE49-F238E27FC236}">
                <a16:creationId xmlns:a16="http://schemas.microsoft.com/office/drawing/2014/main" id="{79D7FD98-9E48-92C1-2448-C74B5B1CF8F5}"/>
              </a:ext>
            </a:extLst>
          </p:cNvPr>
          <p:cNvSpPr>
            <a:spLocks noGrp="1"/>
          </p:cNvSpPr>
          <p:nvPr>
            <p:ph type="body" idx="1"/>
          </p:nvPr>
        </p:nvSpPr>
        <p:spPr>
          <a:xfrm>
            <a:off x="277234" y="1255871"/>
            <a:ext cx="8401800" cy="3415500"/>
          </a:xfrm>
        </p:spPr>
        <p:txBody>
          <a:bodyPr/>
          <a:lstStyle/>
          <a:p>
            <a:pPr>
              <a:lnSpc>
                <a:spcPct val="150000"/>
              </a:lnSpc>
            </a:pPr>
            <a:r>
              <a:rPr lang="en-NZ" sz="1800" dirty="0"/>
              <a:t>Increase ORCID activity within the consortium, especially among non-active consortium members</a:t>
            </a:r>
          </a:p>
          <a:p>
            <a:pPr>
              <a:lnSpc>
                <a:spcPct val="150000"/>
              </a:lnSpc>
            </a:pPr>
            <a:r>
              <a:rPr lang="en-NZ" sz="1800" dirty="0"/>
              <a:t>Provide a wider range of webinars and events that can benefit consortium members</a:t>
            </a:r>
          </a:p>
          <a:p>
            <a:pPr>
              <a:lnSpc>
                <a:spcPct val="150000"/>
              </a:lnSpc>
            </a:pPr>
            <a:r>
              <a:rPr lang="en-NZ" sz="1800" dirty="0"/>
              <a:t>Increase the number of on-site visits to consortium member organisations</a:t>
            </a:r>
          </a:p>
          <a:p>
            <a:pPr>
              <a:lnSpc>
                <a:spcPct val="150000"/>
              </a:lnSpc>
            </a:pPr>
            <a:r>
              <a:rPr lang="en-NZ" sz="1800" dirty="0"/>
              <a:t>Continue to meet MBIE Work Programme expectations</a:t>
            </a:r>
          </a:p>
          <a:p>
            <a:pPr>
              <a:lnSpc>
                <a:spcPct val="150000"/>
              </a:lnSpc>
            </a:pPr>
            <a:endParaRPr lang="en-NZ" sz="1600" dirty="0"/>
          </a:p>
          <a:p>
            <a:pPr>
              <a:lnSpc>
                <a:spcPct val="150000"/>
              </a:lnSpc>
            </a:pPr>
            <a:endParaRPr lang="en-NZ" sz="1600" dirty="0"/>
          </a:p>
          <a:p>
            <a:pPr>
              <a:lnSpc>
                <a:spcPct val="150000"/>
              </a:lnSpc>
            </a:pPr>
            <a:endParaRPr lang="en-NZ" sz="1600" dirty="0"/>
          </a:p>
        </p:txBody>
      </p:sp>
      <p:sp>
        <p:nvSpPr>
          <p:cNvPr id="4" name="Slide Number Placeholder 3">
            <a:extLst>
              <a:ext uri="{FF2B5EF4-FFF2-40B4-BE49-F238E27FC236}">
                <a16:creationId xmlns:a16="http://schemas.microsoft.com/office/drawing/2014/main" id="{4A11F8C9-D26C-FED6-7668-8723A2BC2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54938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B284-4357-BD5E-E036-47E1FB66FA8D}"/>
              </a:ext>
            </a:extLst>
          </p:cNvPr>
          <p:cNvSpPr>
            <a:spLocks noGrp="1"/>
          </p:cNvSpPr>
          <p:nvPr>
            <p:ph type="title"/>
          </p:nvPr>
        </p:nvSpPr>
        <p:spPr>
          <a:xfrm>
            <a:off x="399484" y="135799"/>
            <a:ext cx="8279550" cy="515700"/>
          </a:xfrm>
        </p:spPr>
        <p:txBody>
          <a:bodyPr/>
          <a:lstStyle/>
          <a:p>
            <a:r>
              <a:rPr lang="en-NZ" sz="3200" dirty="0"/>
              <a:t>ORCID Inc: 2023 Achievements and 2024 Plans</a:t>
            </a:r>
          </a:p>
        </p:txBody>
      </p:sp>
      <p:sp>
        <p:nvSpPr>
          <p:cNvPr id="3" name="Text Placeholder 2">
            <a:extLst>
              <a:ext uri="{FF2B5EF4-FFF2-40B4-BE49-F238E27FC236}">
                <a16:creationId xmlns:a16="http://schemas.microsoft.com/office/drawing/2014/main" id="{79D7FD98-9E48-92C1-2448-C74B5B1CF8F5}"/>
              </a:ext>
            </a:extLst>
          </p:cNvPr>
          <p:cNvSpPr>
            <a:spLocks noGrp="1"/>
          </p:cNvSpPr>
          <p:nvPr>
            <p:ph type="body" idx="1"/>
          </p:nvPr>
        </p:nvSpPr>
        <p:spPr>
          <a:xfrm>
            <a:off x="277234" y="1261199"/>
            <a:ext cx="8401800" cy="3415500"/>
          </a:xfrm>
        </p:spPr>
        <p:txBody>
          <a:bodyPr/>
          <a:lstStyle/>
          <a:p>
            <a:pPr>
              <a:lnSpc>
                <a:spcPct val="150000"/>
              </a:lnSpc>
            </a:pPr>
            <a:r>
              <a:rPr lang="en-NZ" sz="2000" dirty="0"/>
              <a:t>Watch the ORCID Inc Annual Community Town Hall on the </a:t>
            </a:r>
            <a:r>
              <a:rPr lang="en-NZ" sz="2000" dirty="0">
                <a:hlinkClick r:id="rId3"/>
              </a:rPr>
              <a:t>ORCID on Demand service</a:t>
            </a:r>
            <a:r>
              <a:rPr lang="en-NZ" sz="2000" dirty="0"/>
              <a:t>.</a:t>
            </a:r>
          </a:p>
          <a:p>
            <a:pPr>
              <a:lnSpc>
                <a:spcPct val="150000"/>
              </a:lnSpc>
            </a:pPr>
            <a:r>
              <a:rPr lang="en-NZ" sz="2000" dirty="0"/>
              <a:t>Increasing Value to Researchers</a:t>
            </a:r>
          </a:p>
          <a:p>
            <a:pPr>
              <a:lnSpc>
                <a:spcPct val="150000"/>
              </a:lnSpc>
            </a:pPr>
            <a:r>
              <a:rPr lang="en-NZ" sz="2000" dirty="0"/>
              <a:t>Increasing Value to Members</a:t>
            </a:r>
          </a:p>
          <a:p>
            <a:pPr>
              <a:lnSpc>
                <a:spcPct val="150000"/>
              </a:lnSpc>
            </a:pPr>
            <a:r>
              <a:rPr lang="en-NZ" sz="2000" dirty="0"/>
              <a:t>Increasing Global Participation</a:t>
            </a:r>
          </a:p>
          <a:p>
            <a:pPr>
              <a:lnSpc>
                <a:spcPct val="150000"/>
              </a:lnSpc>
            </a:pPr>
            <a:r>
              <a:rPr lang="en-NZ" sz="2000" dirty="0"/>
              <a:t>Upholding Trust and Integrity</a:t>
            </a:r>
          </a:p>
          <a:p>
            <a:pPr>
              <a:lnSpc>
                <a:spcPct val="150000"/>
              </a:lnSpc>
            </a:pPr>
            <a:endParaRPr lang="en-NZ" sz="1600" dirty="0"/>
          </a:p>
          <a:p>
            <a:pPr>
              <a:lnSpc>
                <a:spcPct val="150000"/>
              </a:lnSpc>
            </a:pPr>
            <a:endParaRPr lang="en-NZ" sz="1600" dirty="0"/>
          </a:p>
        </p:txBody>
      </p:sp>
      <p:sp>
        <p:nvSpPr>
          <p:cNvPr id="4" name="Slide Number Placeholder 3">
            <a:extLst>
              <a:ext uri="{FF2B5EF4-FFF2-40B4-BE49-F238E27FC236}">
                <a16:creationId xmlns:a16="http://schemas.microsoft.com/office/drawing/2014/main" id="{4A11F8C9-D26C-FED6-7668-8723A2BC2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Picture 4">
            <a:extLst>
              <a:ext uri="{FF2B5EF4-FFF2-40B4-BE49-F238E27FC236}">
                <a16:creationId xmlns:a16="http://schemas.microsoft.com/office/drawing/2014/main" id="{9BFBF12E-238F-0C31-8B6D-234819DE0736}"/>
              </a:ext>
            </a:extLst>
          </p:cNvPr>
          <p:cNvPicPr>
            <a:picLocks noChangeAspect="1"/>
          </p:cNvPicPr>
          <p:nvPr/>
        </p:nvPicPr>
        <p:blipFill>
          <a:blip r:embed="rId4"/>
          <a:stretch>
            <a:fillRect/>
          </a:stretch>
        </p:blipFill>
        <p:spPr>
          <a:xfrm>
            <a:off x="5853306" y="2091599"/>
            <a:ext cx="2109399" cy="2103302"/>
          </a:xfrm>
          <a:prstGeom prst="rect">
            <a:avLst/>
          </a:prstGeom>
        </p:spPr>
      </p:pic>
    </p:spTree>
    <p:extLst>
      <p:ext uri="{BB962C8B-B14F-4D97-AF65-F5344CB8AC3E}">
        <p14:creationId xmlns:p14="http://schemas.microsoft.com/office/powerpoint/2010/main" val="393071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1E-A562-BE80-7E02-3F26150D08F7}"/>
              </a:ext>
            </a:extLst>
          </p:cNvPr>
          <p:cNvSpPr>
            <a:spLocks noGrp="1"/>
          </p:cNvSpPr>
          <p:nvPr>
            <p:ph type="title"/>
          </p:nvPr>
        </p:nvSpPr>
        <p:spPr/>
        <p:txBody>
          <a:bodyPr/>
          <a:lstStyle/>
          <a:p>
            <a:r>
              <a:rPr lang="en-NZ" dirty="0"/>
              <a:t>Q&amp;A and Service Evaluation</a:t>
            </a:r>
          </a:p>
        </p:txBody>
      </p:sp>
      <p:sp>
        <p:nvSpPr>
          <p:cNvPr id="3" name="Text Placeholder 2">
            <a:extLst>
              <a:ext uri="{FF2B5EF4-FFF2-40B4-BE49-F238E27FC236}">
                <a16:creationId xmlns:a16="http://schemas.microsoft.com/office/drawing/2014/main" id="{5427FBA2-2E37-CBC7-B1C7-2528B75CC087}"/>
              </a:ext>
            </a:extLst>
          </p:cNvPr>
          <p:cNvSpPr>
            <a:spLocks noGrp="1"/>
          </p:cNvSpPr>
          <p:nvPr>
            <p:ph type="body" idx="1"/>
          </p:nvPr>
        </p:nvSpPr>
        <p:spPr/>
        <p:txBody>
          <a:bodyPr/>
          <a:lstStyle/>
          <a:p>
            <a:pPr>
              <a:lnSpc>
                <a:spcPct val="150000"/>
              </a:lnSpc>
            </a:pPr>
            <a:r>
              <a:rPr lang="en-NZ" sz="1600" dirty="0"/>
              <a:t>This is an opportunity to ask any questions about ORCID, the New Zealand ORCID Consortium or anything related to making use of your membership.</a:t>
            </a:r>
          </a:p>
          <a:p>
            <a:pPr>
              <a:lnSpc>
                <a:spcPct val="150000"/>
              </a:lnSpc>
            </a:pPr>
            <a:endParaRPr lang="en-NZ" sz="1600" dirty="0"/>
          </a:p>
          <a:p>
            <a:pPr>
              <a:lnSpc>
                <a:spcPct val="150000"/>
              </a:lnSpc>
            </a:pPr>
            <a:r>
              <a:rPr lang="en-NZ" sz="1600" dirty="0"/>
              <a:t>We would also welcome any feedback that you may have regarding the consortium management that Royal Society Te Apārangi provide</a:t>
            </a:r>
          </a:p>
        </p:txBody>
      </p:sp>
      <p:sp>
        <p:nvSpPr>
          <p:cNvPr id="4" name="Slide Number Placeholder 3">
            <a:extLst>
              <a:ext uri="{FF2B5EF4-FFF2-40B4-BE49-F238E27FC236}">
                <a16:creationId xmlns:a16="http://schemas.microsoft.com/office/drawing/2014/main" id="{BDFCFF87-A41F-4942-4F90-6477CE3D9A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21015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1E-A562-BE80-7E02-3F26150D08F7}"/>
              </a:ext>
            </a:extLst>
          </p:cNvPr>
          <p:cNvSpPr>
            <a:spLocks noGrp="1"/>
          </p:cNvSpPr>
          <p:nvPr>
            <p:ph type="title"/>
          </p:nvPr>
        </p:nvSpPr>
        <p:spPr/>
        <p:txBody>
          <a:bodyPr/>
          <a:lstStyle/>
          <a:p>
            <a:r>
              <a:rPr lang="en-NZ" dirty="0"/>
              <a:t>Q&amp;A and Service Evaluation</a:t>
            </a:r>
          </a:p>
        </p:txBody>
      </p:sp>
      <p:sp>
        <p:nvSpPr>
          <p:cNvPr id="3" name="Text Placeholder 2">
            <a:extLst>
              <a:ext uri="{FF2B5EF4-FFF2-40B4-BE49-F238E27FC236}">
                <a16:creationId xmlns:a16="http://schemas.microsoft.com/office/drawing/2014/main" id="{5427FBA2-2E37-CBC7-B1C7-2528B75CC087}"/>
              </a:ext>
            </a:extLst>
          </p:cNvPr>
          <p:cNvSpPr>
            <a:spLocks noGrp="1"/>
          </p:cNvSpPr>
          <p:nvPr>
            <p:ph type="body" idx="1"/>
          </p:nvPr>
        </p:nvSpPr>
        <p:spPr/>
        <p:txBody>
          <a:bodyPr/>
          <a:lstStyle/>
          <a:p>
            <a:pPr>
              <a:lnSpc>
                <a:spcPct val="150000"/>
              </a:lnSpc>
            </a:pPr>
            <a:r>
              <a:rPr lang="en-NZ" sz="1600" dirty="0"/>
              <a:t>What do you think about the events that are currently organised for members?</a:t>
            </a:r>
          </a:p>
          <a:p>
            <a:pPr>
              <a:lnSpc>
                <a:spcPct val="150000"/>
              </a:lnSpc>
            </a:pPr>
            <a:endParaRPr lang="en-NZ" sz="1600" dirty="0"/>
          </a:p>
          <a:p>
            <a:pPr>
              <a:lnSpc>
                <a:spcPct val="150000"/>
              </a:lnSpc>
            </a:pPr>
            <a:endParaRPr lang="en-NZ" sz="1600" dirty="0"/>
          </a:p>
          <a:p>
            <a:pPr>
              <a:lnSpc>
                <a:spcPct val="150000"/>
              </a:lnSpc>
            </a:pPr>
            <a:r>
              <a:rPr lang="en-NZ" sz="1600" dirty="0"/>
              <a:t>How can we help you to overcome some barriers to activity?</a:t>
            </a:r>
          </a:p>
          <a:p>
            <a:pPr>
              <a:lnSpc>
                <a:spcPct val="150000"/>
              </a:lnSpc>
            </a:pPr>
            <a:endParaRPr lang="en-NZ" sz="1600" dirty="0"/>
          </a:p>
          <a:p>
            <a:pPr>
              <a:lnSpc>
                <a:spcPct val="150000"/>
              </a:lnSpc>
            </a:pPr>
            <a:endParaRPr lang="en-NZ" sz="1600" dirty="0"/>
          </a:p>
          <a:p>
            <a:pPr>
              <a:lnSpc>
                <a:spcPct val="150000"/>
              </a:lnSpc>
            </a:pPr>
            <a:r>
              <a:rPr lang="en-NZ" sz="1600" dirty="0"/>
              <a:t>How can the relationship with ORCID Inc be improved?</a:t>
            </a:r>
          </a:p>
        </p:txBody>
      </p:sp>
      <p:sp>
        <p:nvSpPr>
          <p:cNvPr id="4" name="Slide Number Placeholder 3">
            <a:extLst>
              <a:ext uri="{FF2B5EF4-FFF2-40B4-BE49-F238E27FC236}">
                <a16:creationId xmlns:a16="http://schemas.microsoft.com/office/drawing/2014/main" id="{BDFCFF87-A41F-4942-4F90-6477CE3D9A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25341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B284-4357-BD5E-E036-47E1FB66FA8D}"/>
              </a:ext>
            </a:extLst>
          </p:cNvPr>
          <p:cNvSpPr>
            <a:spLocks noGrp="1"/>
          </p:cNvSpPr>
          <p:nvPr>
            <p:ph type="title"/>
          </p:nvPr>
        </p:nvSpPr>
        <p:spPr>
          <a:xfrm>
            <a:off x="274320" y="142166"/>
            <a:ext cx="8706000" cy="515700"/>
          </a:xfrm>
        </p:spPr>
        <p:txBody>
          <a:bodyPr/>
          <a:lstStyle/>
          <a:p>
            <a:r>
              <a:rPr lang="en-NZ" sz="3200" dirty="0"/>
              <a:t>ORCID Statistics and Insights Project</a:t>
            </a:r>
          </a:p>
        </p:txBody>
      </p:sp>
      <p:sp>
        <p:nvSpPr>
          <p:cNvPr id="3" name="Text Placeholder 2">
            <a:extLst>
              <a:ext uri="{FF2B5EF4-FFF2-40B4-BE49-F238E27FC236}">
                <a16:creationId xmlns:a16="http://schemas.microsoft.com/office/drawing/2014/main" id="{79D7FD98-9E48-92C1-2448-C74B5B1CF8F5}"/>
              </a:ext>
            </a:extLst>
          </p:cNvPr>
          <p:cNvSpPr>
            <a:spLocks noGrp="1"/>
          </p:cNvSpPr>
          <p:nvPr>
            <p:ph type="body" idx="1"/>
          </p:nvPr>
        </p:nvSpPr>
        <p:spPr>
          <a:xfrm>
            <a:off x="274320" y="761587"/>
            <a:ext cx="8401800" cy="3415500"/>
          </a:xfrm>
        </p:spPr>
        <p:txBody>
          <a:bodyPr/>
          <a:lstStyle/>
          <a:p>
            <a:pPr>
              <a:lnSpc>
                <a:spcPct val="150000"/>
              </a:lnSpc>
            </a:pPr>
            <a:r>
              <a:rPr lang="en-NZ" sz="1600" dirty="0"/>
              <a:t>Royal Society Te Apārangi recently completed a statistics and insights project using the ORCID Public Data file</a:t>
            </a:r>
          </a:p>
          <a:p>
            <a:pPr>
              <a:lnSpc>
                <a:spcPct val="150000"/>
              </a:lnSpc>
            </a:pPr>
            <a:r>
              <a:rPr lang="en-NZ" sz="1600" dirty="0"/>
              <a:t>This project utilised the R script published by </a:t>
            </a:r>
            <a:r>
              <a:rPr lang="en-NZ" sz="1600" dirty="0" err="1"/>
              <a:t>Lyrasis</a:t>
            </a:r>
            <a:r>
              <a:rPr lang="en-NZ" sz="1600" dirty="0"/>
              <a:t>, the USA ORCID Consortium Lead. Take a look at </a:t>
            </a:r>
            <a:r>
              <a:rPr lang="en-NZ" sz="1600" dirty="0">
                <a:hlinkClick r:id="rId2"/>
              </a:rPr>
              <a:t>their GitHub </a:t>
            </a:r>
            <a:r>
              <a:rPr lang="en-NZ" sz="1600" dirty="0"/>
              <a:t>for more details</a:t>
            </a:r>
          </a:p>
          <a:p>
            <a:pPr>
              <a:lnSpc>
                <a:spcPct val="150000"/>
              </a:lnSpc>
            </a:pPr>
            <a:r>
              <a:rPr lang="en-NZ" sz="1600" dirty="0"/>
              <a:t>This R script can be amended to provide insights about the individuals who are currently affiliated to your organisation</a:t>
            </a:r>
          </a:p>
          <a:p>
            <a:pPr>
              <a:lnSpc>
                <a:spcPct val="150000"/>
              </a:lnSpc>
            </a:pPr>
            <a:r>
              <a:rPr lang="en-NZ" sz="1600" dirty="0"/>
              <a:t>The data includes the location of the individuals who have collaborated with your affiliated users on published research</a:t>
            </a:r>
          </a:p>
          <a:p>
            <a:pPr>
              <a:lnSpc>
                <a:spcPct val="150000"/>
              </a:lnSpc>
            </a:pPr>
            <a:r>
              <a:rPr lang="en-NZ" sz="1600" dirty="0"/>
              <a:t>Useful for mapping who your staff are collaborating with and where collaborations can be improved</a:t>
            </a:r>
          </a:p>
          <a:p>
            <a:pPr>
              <a:lnSpc>
                <a:spcPct val="150000"/>
              </a:lnSpc>
            </a:pPr>
            <a:endParaRPr lang="en-NZ" sz="1600" dirty="0"/>
          </a:p>
          <a:p>
            <a:pPr>
              <a:lnSpc>
                <a:spcPct val="150000"/>
              </a:lnSpc>
            </a:pPr>
            <a:endParaRPr lang="en-NZ" sz="1600" dirty="0"/>
          </a:p>
        </p:txBody>
      </p:sp>
      <p:sp>
        <p:nvSpPr>
          <p:cNvPr id="4" name="Slide Number Placeholder 3">
            <a:extLst>
              <a:ext uri="{FF2B5EF4-FFF2-40B4-BE49-F238E27FC236}">
                <a16:creationId xmlns:a16="http://schemas.microsoft.com/office/drawing/2014/main" id="{4A11F8C9-D26C-FED6-7668-8723A2BC2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58547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B284-4357-BD5E-E036-47E1FB66FA8D}"/>
              </a:ext>
            </a:extLst>
          </p:cNvPr>
          <p:cNvSpPr>
            <a:spLocks noGrp="1"/>
          </p:cNvSpPr>
          <p:nvPr>
            <p:ph type="title"/>
          </p:nvPr>
        </p:nvSpPr>
        <p:spPr>
          <a:xfrm>
            <a:off x="274320" y="142166"/>
            <a:ext cx="8706000" cy="515700"/>
          </a:xfrm>
        </p:spPr>
        <p:txBody>
          <a:bodyPr/>
          <a:lstStyle/>
          <a:p>
            <a:r>
              <a:rPr lang="en-NZ" sz="3200" dirty="0">
                <a:hlinkClick r:id="rId3">
                  <a:extLst>
                    <a:ext uri="{A12FA001-AC4F-418D-AE19-62706E023703}">
                      <ahyp:hlinkClr xmlns:ahyp="http://schemas.microsoft.com/office/drawing/2018/hyperlinkcolor" val="tx"/>
                    </a:ext>
                  </a:extLst>
                </a:hlinkClick>
              </a:rPr>
              <a:t>ORCID Statistics and Insights Project</a:t>
            </a:r>
            <a:endParaRPr lang="en-NZ" sz="3200" dirty="0"/>
          </a:p>
        </p:txBody>
      </p:sp>
      <p:sp>
        <p:nvSpPr>
          <p:cNvPr id="3" name="Text Placeholder 2">
            <a:extLst>
              <a:ext uri="{FF2B5EF4-FFF2-40B4-BE49-F238E27FC236}">
                <a16:creationId xmlns:a16="http://schemas.microsoft.com/office/drawing/2014/main" id="{79D7FD98-9E48-92C1-2448-C74B5B1CF8F5}"/>
              </a:ext>
            </a:extLst>
          </p:cNvPr>
          <p:cNvSpPr>
            <a:spLocks noGrp="1"/>
          </p:cNvSpPr>
          <p:nvPr>
            <p:ph type="body" idx="1"/>
          </p:nvPr>
        </p:nvSpPr>
        <p:spPr>
          <a:xfrm>
            <a:off x="274320" y="864000"/>
            <a:ext cx="8401800" cy="3415500"/>
          </a:xfrm>
        </p:spPr>
        <p:txBody>
          <a:bodyPr/>
          <a:lstStyle/>
          <a:p>
            <a:pPr>
              <a:lnSpc>
                <a:spcPct val="150000"/>
              </a:lnSpc>
            </a:pPr>
            <a:endParaRPr lang="en-NZ" sz="1600" dirty="0"/>
          </a:p>
          <a:p>
            <a:pPr>
              <a:lnSpc>
                <a:spcPct val="150000"/>
              </a:lnSpc>
            </a:pPr>
            <a:endParaRPr lang="en-NZ" sz="1600" dirty="0"/>
          </a:p>
          <a:p>
            <a:pPr>
              <a:lnSpc>
                <a:spcPct val="150000"/>
              </a:lnSpc>
            </a:pPr>
            <a:endParaRPr lang="en-NZ" sz="1600" dirty="0"/>
          </a:p>
        </p:txBody>
      </p:sp>
      <p:sp>
        <p:nvSpPr>
          <p:cNvPr id="4" name="Slide Number Placeholder 3">
            <a:extLst>
              <a:ext uri="{FF2B5EF4-FFF2-40B4-BE49-F238E27FC236}">
                <a16:creationId xmlns:a16="http://schemas.microsoft.com/office/drawing/2014/main" id="{4A11F8C9-D26C-FED6-7668-8723A2BC2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6" name="Picture 5">
            <a:extLst>
              <a:ext uri="{FF2B5EF4-FFF2-40B4-BE49-F238E27FC236}">
                <a16:creationId xmlns:a16="http://schemas.microsoft.com/office/drawing/2014/main" id="{2B0BDA02-2401-6B4B-B76B-C61E2A2B833D}"/>
              </a:ext>
            </a:extLst>
          </p:cNvPr>
          <p:cNvPicPr>
            <a:picLocks noChangeAspect="1"/>
          </p:cNvPicPr>
          <p:nvPr/>
        </p:nvPicPr>
        <p:blipFill rotWithShape="1">
          <a:blip r:embed="rId4"/>
          <a:srcRect r="16604"/>
          <a:stretch/>
        </p:blipFill>
        <p:spPr>
          <a:xfrm>
            <a:off x="163679" y="864000"/>
            <a:ext cx="4503755" cy="3415500"/>
          </a:xfrm>
          <a:prstGeom prst="rect">
            <a:avLst/>
          </a:prstGeom>
          <a:ln>
            <a:solidFill>
              <a:schemeClr val="accent1"/>
            </a:solidFill>
          </a:ln>
        </p:spPr>
      </p:pic>
      <p:pic>
        <p:nvPicPr>
          <p:cNvPr id="8" name="Picture 7">
            <a:extLst>
              <a:ext uri="{FF2B5EF4-FFF2-40B4-BE49-F238E27FC236}">
                <a16:creationId xmlns:a16="http://schemas.microsoft.com/office/drawing/2014/main" id="{1495FC55-9ADA-E6A5-0E40-6A10253EAD16}"/>
              </a:ext>
            </a:extLst>
          </p:cNvPr>
          <p:cNvPicPr>
            <a:picLocks noChangeAspect="1"/>
          </p:cNvPicPr>
          <p:nvPr/>
        </p:nvPicPr>
        <p:blipFill>
          <a:blip r:embed="rId5"/>
          <a:stretch>
            <a:fillRect/>
          </a:stretch>
        </p:blipFill>
        <p:spPr>
          <a:xfrm>
            <a:off x="4915867" y="864000"/>
            <a:ext cx="4064453" cy="3462312"/>
          </a:xfrm>
          <a:prstGeom prst="rect">
            <a:avLst/>
          </a:prstGeom>
          <a:ln>
            <a:solidFill>
              <a:schemeClr val="accent1"/>
            </a:solidFill>
          </a:ln>
        </p:spPr>
      </p:pic>
    </p:spTree>
    <p:extLst>
      <p:ext uri="{BB962C8B-B14F-4D97-AF65-F5344CB8AC3E}">
        <p14:creationId xmlns:p14="http://schemas.microsoft.com/office/powerpoint/2010/main" val="398358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AA9F0-2076-C0A9-F85E-343610A42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5" name="Title 1">
            <a:extLst>
              <a:ext uri="{FF2B5EF4-FFF2-40B4-BE49-F238E27FC236}">
                <a16:creationId xmlns:a16="http://schemas.microsoft.com/office/drawing/2014/main" id="{1F8DCC3B-264E-8FBE-79DC-0BE470A67E7F}"/>
              </a:ext>
            </a:extLst>
          </p:cNvPr>
          <p:cNvSpPr>
            <a:spLocks noGrp="1"/>
          </p:cNvSpPr>
          <p:nvPr>
            <p:ph type="title"/>
          </p:nvPr>
        </p:nvSpPr>
        <p:spPr>
          <a:xfrm>
            <a:off x="219000" y="433016"/>
            <a:ext cx="8706000" cy="515700"/>
          </a:xfrm>
        </p:spPr>
        <p:txBody>
          <a:bodyPr/>
          <a:lstStyle/>
          <a:p>
            <a:pPr algn="ctr"/>
            <a:r>
              <a:rPr lang="en-NZ" sz="3200" dirty="0"/>
              <a:t>Thank you for attending!</a:t>
            </a:r>
          </a:p>
        </p:txBody>
      </p:sp>
      <p:pic>
        <p:nvPicPr>
          <p:cNvPr id="8" name="Picture 7">
            <a:extLst>
              <a:ext uri="{FF2B5EF4-FFF2-40B4-BE49-F238E27FC236}">
                <a16:creationId xmlns:a16="http://schemas.microsoft.com/office/drawing/2014/main" id="{E18F2F13-4818-1FBC-FC08-0E8A3DBACDB6}"/>
              </a:ext>
            </a:extLst>
          </p:cNvPr>
          <p:cNvPicPr>
            <a:picLocks noChangeAspect="1"/>
          </p:cNvPicPr>
          <p:nvPr/>
        </p:nvPicPr>
        <p:blipFill>
          <a:blip r:embed="rId2"/>
          <a:stretch>
            <a:fillRect/>
          </a:stretch>
        </p:blipFill>
        <p:spPr>
          <a:xfrm>
            <a:off x="5164931" y="1523174"/>
            <a:ext cx="2108865" cy="2101516"/>
          </a:xfrm>
          <a:prstGeom prst="rect">
            <a:avLst/>
          </a:prstGeom>
        </p:spPr>
      </p:pic>
      <p:pic>
        <p:nvPicPr>
          <p:cNvPr id="9" name="Picture 8">
            <a:extLst>
              <a:ext uri="{FF2B5EF4-FFF2-40B4-BE49-F238E27FC236}">
                <a16:creationId xmlns:a16="http://schemas.microsoft.com/office/drawing/2014/main" id="{E45D8240-A1E6-5FCC-89C3-6F123D5B1349}"/>
              </a:ext>
            </a:extLst>
          </p:cNvPr>
          <p:cNvPicPr>
            <a:picLocks noChangeAspect="1"/>
          </p:cNvPicPr>
          <p:nvPr/>
        </p:nvPicPr>
        <p:blipFill>
          <a:blip r:embed="rId3"/>
          <a:stretch>
            <a:fillRect/>
          </a:stretch>
        </p:blipFill>
        <p:spPr>
          <a:xfrm>
            <a:off x="1735932" y="1518809"/>
            <a:ext cx="2643397" cy="2105881"/>
          </a:xfrm>
          <a:prstGeom prst="rect">
            <a:avLst/>
          </a:prstGeom>
        </p:spPr>
      </p:pic>
      <p:sp>
        <p:nvSpPr>
          <p:cNvPr id="2" name="Title 1">
            <a:extLst>
              <a:ext uri="{FF2B5EF4-FFF2-40B4-BE49-F238E27FC236}">
                <a16:creationId xmlns:a16="http://schemas.microsoft.com/office/drawing/2014/main" id="{FCE55621-2F1D-1F41-CB26-631DEAE524B7}"/>
              </a:ext>
            </a:extLst>
          </p:cNvPr>
          <p:cNvSpPr txBox="1">
            <a:spLocks/>
          </p:cNvSpPr>
          <p:nvPr/>
        </p:nvSpPr>
        <p:spPr>
          <a:xfrm>
            <a:off x="327858" y="4104369"/>
            <a:ext cx="8706000" cy="5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algn="ctr"/>
            <a:r>
              <a:rPr lang="en-NZ" sz="2000" dirty="0"/>
              <a:t>orcid@royalsociety.org.nz</a:t>
            </a:r>
          </a:p>
        </p:txBody>
      </p:sp>
    </p:spTree>
    <p:extLst>
      <p:ext uri="{BB962C8B-B14F-4D97-AF65-F5344CB8AC3E}">
        <p14:creationId xmlns:p14="http://schemas.microsoft.com/office/powerpoint/2010/main" val="373043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251382" y="252160"/>
            <a:ext cx="6641235" cy="103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ORCID – The Three Main Services</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74320" y="957890"/>
            <a:ext cx="8401800" cy="3415500"/>
          </a:xfrm>
          <a:prstGeom prst="rect">
            <a:avLst/>
          </a:prstGeom>
        </p:spPr>
        <p:txBody>
          <a:bodyPr spcFirstLastPara="1" wrap="square" lIns="91425" tIns="91425" rIns="91425" bIns="91425" anchor="t" anchorCtr="0">
            <a:noAutofit/>
          </a:bodyPr>
          <a:lstStyle/>
          <a:p>
            <a:pPr marL="285750" indent="-285750">
              <a:lnSpc>
                <a:spcPct val="150000"/>
              </a:lnSpc>
            </a:pPr>
            <a:r>
              <a:rPr lang="en-NZ" sz="1700" dirty="0"/>
              <a:t>An ORCID Record – Can include employment, education, funding, professional 		        activities, peer review, research outputs and other 		        metadata</a:t>
            </a:r>
          </a:p>
          <a:p>
            <a:pPr marL="285750" indent="-285750">
              <a:lnSpc>
                <a:spcPct val="150000"/>
              </a:lnSpc>
            </a:pPr>
            <a:r>
              <a:rPr lang="en-NZ" sz="1700" dirty="0"/>
              <a:t>An ORCID </a:t>
            </a:r>
            <a:r>
              <a:rPr lang="en-NZ" sz="1700" dirty="0" err="1"/>
              <a:t>iD</a:t>
            </a:r>
            <a:r>
              <a:rPr lang="en-NZ" sz="1700" dirty="0"/>
              <a:t> – A unique, persistent identifier free of charge to researchers </a:t>
            </a:r>
          </a:p>
          <a:p>
            <a:pPr marL="285750" indent="-285750">
              <a:lnSpc>
                <a:spcPct val="150000"/>
              </a:lnSpc>
            </a:pPr>
            <a:r>
              <a:rPr lang="en-NZ" sz="1700" dirty="0"/>
              <a:t>A set of APIs – The service and support that enable interoperability between an </a:t>
            </a:r>
          </a:p>
          <a:p>
            <a:pPr marL="0" indent="0">
              <a:lnSpc>
                <a:spcPct val="150000"/>
              </a:lnSpc>
              <a:buNone/>
            </a:pPr>
            <a:r>
              <a:rPr lang="en-NZ" sz="1700" dirty="0"/>
              <a:t>                                ORCID record and member organisations </a:t>
            </a:r>
          </a:p>
          <a:p>
            <a:pPr marL="285750" indent="-285750">
              <a:lnSpc>
                <a:spcPct val="150000"/>
              </a:lnSpc>
            </a:pPr>
            <a:endParaRPr lang="en-NZ" sz="1700" dirty="0"/>
          </a:p>
          <a:p>
            <a:pPr marL="285750" indent="-285750">
              <a:lnSpc>
                <a:spcPct val="150000"/>
              </a:lnSpc>
            </a:pPr>
            <a:r>
              <a:rPr lang="en-NZ" sz="1700" dirty="0"/>
              <a:t>Beneficial to researchers, institutions, employers, funders…</a:t>
            </a:r>
            <a:endParaRPr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24835" y="31425"/>
            <a:ext cx="7437216" cy="49501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latin typeface="Open Sans"/>
                <a:ea typeface="Open Sans"/>
                <a:cs typeface="Open Sans"/>
                <a:sym typeface="Open Sans"/>
              </a:rPr>
              <a:t>The New Zealand ORCID Consortium</a:t>
            </a:r>
            <a:endParaRPr sz="1400" b="1"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9B680AC1-4A66-0DBF-A257-FA0DA6B3701A}"/>
              </a:ext>
            </a:extLst>
          </p:cNvPr>
          <p:cNvPicPr>
            <a:picLocks noChangeAspect="1"/>
          </p:cNvPicPr>
          <p:nvPr/>
        </p:nvPicPr>
        <p:blipFill>
          <a:blip r:embed="rId3"/>
          <a:stretch>
            <a:fillRect/>
          </a:stretch>
        </p:blipFill>
        <p:spPr>
          <a:xfrm>
            <a:off x="853392" y="497179"/>
            <a:ext cx="7380103" cy="4277733"/>
          </a:xfrm>
          <a:prstGeom prst="rect">
            <a:avLst/>
          </a:prstGeom>
        </p:spPr>
      </p:pic>
    </p:spTree>
    <p:extLst>
      <p:ext uri="{BB962C8B-B14F-4D97-AF65-F5344CB8AC3E}">
        <p14:creationId xmlns:p14="http://schemas.microsoft.com/office/powerpoint/2010/main" val="181233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28471" y="174843"/>
            <a:ext cx="8272497" cy="56658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t>Current ORCID Statistics in New Zealand </a:t>
            </a:r>
            <a:endParaRPr sz="1400" b="1" dirty="0">
              <a:latin typeface="Open Sans"/>
              <a:ea typeface="Open Sans"/>
              <a:cs typeface="Open Sans"/>
              <a:sym typeface="Open Sans"/>
            </a:endParaRPr>
          </a:p>
        </p:txBody>
      </p:sp>
      <p:sp>
        <p:nvSpPr>
          <p:cNvPr id="51" name="Google Shape;51;p12"/>
          <p:cNvSpPr txBox="1">
            <a:spLocks noGrp="1"/>
          </p:cNvSpPr>
          <p:nvPr>
            <p:ph type="body" idx="1"/>
          </p:nvPr>
        </p:nvSpPr>
        <p:spPr>
          <a:xfrm>
            <a:off x="291412" y="792925"/>
            <a:ext cx="8401800" cy="3557650"/>
          </a:xfrm>
          <a:prstGeom prst="rect">
            <a:avLst/>
          </a:prstGeom>
        </p:spPr>
        <p:txBody>
          <a:bodyPr spcFirstLastPara="1" wrap="square" lIns="91425" tIns="91425" rIns="91425" bIns="91425" anchor="t" anchorCtr="0">
            <a:noAutofit/>
          </a:bodyPr>
          <a:lstStyle/>
          <a:p>
            <a:pPr marL="0" indent="0">
              <a:lnSpc>
                <a:spcPct val="150000"/>
              </a:lnSpc>
              <a:buNone/>
            </a:pPr>
            <a:endParaRPr lang="en-US" sz="2000" dirty="0"/>
          </a:p>
          <a:p>
            <a:pPr marL="285750" indent="-285750">
              <a:lnSpc>
                <a:spcPct val="150000"/>
              </a:lnSpc>
            </a:pPr>
            <a:endParaRPr lang="en-NZ" sz="2000" dirty="0"/>
          </a:p>
        </p:txBody>
      </p:sp>
      <p:graphicFrame>
        <p:nvGraphicFramePr>
          <p:cNvPr id="2" name="Chart 1">
            <a:extLst>
              <a:ext uri="{FF2B5EF4-FFF2-40B4-BE49-F238E27FC236}">
                <a16:creationId xmlns:a16="http://schemas.microsoft.com/office/drawing/2014/main" id="{00000000-0008-0000-0000-000013040000}"/>
              </a:ext>
            </a:extLst>
          </p:cNvPr>
          <p:cNvGraphicFramePr>
            <a:graphicFrameLocks/>
          </p:cNvGraphicFramePr>
          <p:nvPr>
            <p:extLst>
              <p:ext uri="{D42A27DB-BD31-4B8C-83A1-F6EECF244321}">
                <p14:modId xmlns:p14="http://schemas.microsoft.com/office/powerpoint/2010/main" val="2185571957"/>
              </p:ext>
            </p:extLst>
          </p:nvPr>
        </p:nvGraphicFramePr>
        <p:xfrm>
          <a:off x="2598132" y="895915"/>
          <a:ext cx="5690809" cy="3438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991E2315-9790-2992-7C65-ECD042DCE978}"/>
              </a:ext>
            </a:extLst>
          </p:cNvPr>
          <p:cNvGraphicFramePr>
            <a:graphicFrameLocks noGrp="1"/>
          </p:cNvGraphicFramePr>
          <p:nvPr>
            <p:extLst>
              <p:ext uri="{D42A27DB-BD31-4B8C-83A1-F6EECF244321}">
                <p14:modId xmlns:p14="http://schemas.microsoft.com/office/powerpoint/2010/main" val="661980862"/>
              </p:ext>
            </p:extLst>
          </p:nvPr>
        </p:nvGraphicFramePr>
        <p:xfrm>
          <a:off x="130968" y="1259849"/>
          <a:ext cx="2276476" cy="2773949"/>
        </p:xfrm>
        <a:graphic>
          <a:graphicData uri="http://schemas.openxmlformats.org/drawingml/2006/table">
            <a:tbl>
              <a:tblPr firstRow="1" bandRow="1">
                <a:tableStyleId>{5C22544A-7EE6-4342-B048-85BDC9FD1C3A}</a:tableStyleId>
              </a:tblPr>
              <a:tblGrid>
                <a:gridCol w="1138238">
                  <a:extLst>
                    <a:ext uri="{9D8B030D-6E8A-4147-A177-3AD203B41FA5}">
                      <a16:colId xmlns:a16="http://schemas.microsoft.com/office/drawing/2014/main" val="1378910412"/>
                    </a:ext>
                  </a:extLst>
                </a:gridCol>
                <a:gridCol w="1138238">
                  <a:extLst>
                    <a:ext uri="{9D8B030D-6E8A-4147-A177-3AD203B41FA5}">
                      <a16:colId xmlns:a16="http://schemas.microsoft.com/office/drawing/2014/main" val="3008642489"/>
                    </a:ext>
                  </a:extLst>
                </a:gridCol>
              </a:tblGrid>
              <a:tr h="404645">
                <a:tc>
                  <a:txBody>
                    <a:bodyPr/>
                    <a:lstStyle/>
                    <a:p>
                      <a:pPr algn="ctr"/>
                      <a:r>
                        <a:rPr lang="en-NZ" sz="1100" u="sng" dirty="0"/>
                        <a:t>Statistic</a:t>
                      </a:r>
                    </a:p>
                  </a:txBody>
                  <a:tcPr/>
                </a:tc>
                <a:tc>
                  <a:txBody>
                    <a:bodyPr/>
                    <a:lstStyle/>
                    <a:p>
                      <a:pPr algn="ctr"/>
                      <a:r>
                        <a:rPr lang="en-NZ" sz="1100" u="sng" dirty="0"/>
                        <a:t>Total</a:t>
                      </a:r>
                    </a:p>
                  </a:txBody>
                  <a:tcPr/>
                </a:tc>
                <a:extLst>
                  <a:ext uri="{0D108BD9-81ED-4DB2-BD59-A6C34878D82A}">
                    <a16:rowId xmlns:a16="http://schemas.microsoft.com/office/drawing/2014/main" val="3174461876"/>
                  </a:ext>
                </a:extLst>
              </a:tr>
              <a:tr h="677664">
                <a:tc>
                  <a:txBody>
                    <a:bodyPr/>
                    <a:lstStyle/>
                    <a:p>
                      <a:pPr algn="ctr"/>
                      <a:r>
                        <a:rPr lang="en-NZ" sz="1100" dirty="0"/>
                        <a:t>Users with New Zealand in biography</a:t>
                      </a:r>
                    </a:p>
                  </a:txBody>
                  <a:tcPr anchor="ctr"/>
                </a:tc>
                <a:tc>
                  <a:txBody>
                    <a:bodyPr/>
                    <a:lstStyle/>
                    <a:p>
                      <a:pPr algn="ctr"/>
                      <a:r>
                        <a:rPr lang="en-NZ" sz="1100" dirty="0"/>
                        <a:t>11,112</a:t>
                      </a:r>
                    </a:p>
                  </a:txBody>
                  <a:tcPr anchor="ctr"/>
                </a:tc>
                <a:extLst>
                  <a:ext uri="{0D108BD9-81ED-4DB2-BD59-A6C34878D82A}">
                    <a16:rowId xmlns:a16="http://schemas.microsoft.com/office/drawing/2014/main" val="2440029301"/>
                  </a:ext>
                </a:extLst>
              </a:tr>
              <a:tr h="677664">
                <a:tc>
                  <a:txBody>
                    <a:bodyPr/>
                    <a:lstStyle/>
                    <a:p>
                      <a:pPr algn="ctr"/>
                      <a:r>
                        <a:rPr lang="en-NZ" sz="1100" dirty="0"/>
                        <a:t>Users with an affiliation based in New Zealand </a:t>
                      </a:r>
                    </a:p>
                  </a:txBody>
                  <a:tcPr anchor="ctr"/>
                </a:tc>
                <a:tc>
                  <a:txBody>
                    <a:bodyPr/>
                    <a:lstStyle/>
                    <a:p>
                      <a:pPr algn="ctr"/>
                      <a:r>
                        <a:rPr lang="en-NZ" sz="1100" dirty="0"/>
                        <a:t>27,122</a:t>
                      </a:r>
                    </a:p>
                  </a:txBody>
                  <a:tcPr anchor="ctr"/>
                </a:tc>
                <a:extLst>
                  <a:ext uri="{0D108BD9-81ED-4DB2-BD59-A6C34878D82A}">
                    <a16:rowId xmlns:a16="http://schemas.microsoft.com/office/drawing/2014/main" val="3460849792"/>
                  </a:ext>
                </a:extLst>
              </a:tr>
              <a:tr h="677664">
                <a:tc>
                  <a:txBody>
                    <a:bodyPr/>
                    <a:lstStyle/>
                    <a:p>
                      <a:pPr algn="ctr"/>
                      <a:r>
                        <a:rPr lang="en-NZ" sz="1100" dirty="0"/>
                        <a:t>ORCID Records associated with a .</a:t>
                      </a:r>
                      <a:r>
                        <a:rPr lang="en-NZ" sz="1100" dirty="0" err="1"/>
                        <a:t>nz</a:t>
                      </a:r>
                      <a:r>
                        <a:rPr lang="en-NZ" sz="1100" dirty="0"/>
                        <a:t> email address</a:t>
                      </a:r>
                    </a:p>
                  </a:txBody>
                  <a:tcPr anchor="ctr"/>
                </a:tc>
                <a:tc>
                  <a:txBody>
                    <a:bodyPr/>
                    <a:lstStyle/>
                    <a:p>
                      <a:pPr algn="ctr"/>
                      <a:r>
                        <a:rPr lang="en-NZ" sz="1100" dirty="0"/>
                        <a:t>32,556</a:t>
                      </a:r>
                    </a:p>
                  </a:txBody>
                  <a:tcPr anchor="ctr"/>
                </a:tc>
                <a:extLst>
                  <a:ext uri="{0D108BD9-81ED-4DB2-BD59-A6C34878D82A}">
                    <a16:rowId xmlns:a16="http://schemas.microsoft.com/office/drawing/2014/main" val="2711300122"/>
                  </a:ext>
                </a:extLst>
              </a:tr>
            </a:tbl>
          </a:graphicData>
        </a:graphic>
      </p:graphicFrame>
      <p:sp>
        <p:nvSpPr>
          <p:cNvPr id="4" name="TextBox 3">
            <a:extLst>
              <a:ext uri="{FF2B5EF4-FFF2-40B4-BE49-F238E27FC236}">
                <a16:creationId xmlns:a16="http://schemas.microsoft.com/office/drawing/2014/main" id="{932B7A7D-FD04-5BCA-3D4E-C640714D5608}"/>
              </a:ext>
            </a:extLst>
          </p:cNvPr>
          <p:cNvSpPr txBox="1"/>
          <p:nvPr/>
        </p:nvSpPr>
        <p:spPr>
          <a:xfrm>
            <a:off x="7602994" y="4350575"/>
            <a:ext cx="2288193" cy="246221"/>
          </a:xfrm>
          <a:prstGeom prst="rect">
            <a:avLst/>
          </a:prstGeom>
          <a:noFill/>
        </p:spPr>
        <p:txBody>
          <a:bodyPr wrap="square" rtlCol="0">
            <a:spAutoFit/>
          </a:bodyPr>
          <a:lstStyle/>
          <a:p>
            <a:r>
              <a:rPr lang="en-NZ" sz="1000" dirty="0"/>
              <a:t>* Correct as of June 2024</a:t>
            </a:r>
          </a:p>
        </p:txBody>
      </p:sp>
    </p:spTree>
    <p:extLst>
      <p:ext uri="{BB962C8B-B14F-4D97-AF65-F5344CB8AC3E}">
        <p14:creationId xmlns:p14="http://schemas.microsoft.com/office/powerpoint/2010/main" val="423507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426F-2CE8-C34E-2B01-9AEBDF6556CF}"/>
              </a:ext>
            </a:extLst>
          </p:cNvPr>
          <p:cNvSpPr>
            <a:spLocks noGrp="1"/>
          </p:cNvSpPr>
          <p:nvPr>
            <p:ph type="title"/>
          </p:nvPr>
        </p:nvSpPr>
        <p:spPr>
          <a:xfrm>
            <a:off x="274320" y="161629"/>
            <a:ext cx="8706000" cy="515700"/>
          </a:xfrm>
        </p:spPr>
        <p:txBody>
          <a:bodyPr/>
          <a:lstStyle/>
          <a:p>
            <a:r>
              <a:rPr lang="en-NZ" sz="3200" dirty="0"/>
              <a:t>New Zealand ORCID Consortium 2024</a:t>
            </a:r>
          </a:p>
        </p:txBody>
      </p:sp>
      <p:sp>
        <p:nvSpPr>
          <p:cNvPr id="3" name="Text Placeholder 2">
            <a:extLst>
              <a:ext uri="{FF2B5EF4-FFF2-40B4-BE49-F238E27FC236}">
                <a16:creationId xmlns:a16="http://schemas.microsoft.com/office/drawing/2014/main" id="{1A9F3767-AFFE-22CB-C5DC-67D27AE35052}"/>
              </a:ext>
            </a:extLst>
          </p:cNvPr>
          <p:cNvSpPr>
            <a:spLocks noGrp="1"/>
          </p:cNvSpPr>
          <p:nvPr>
            <p:ph type="body" idx="1"/>
          </p:nvPr>
        </p:nvSpPr>
        <p:spPr>
          <a:xfrm>
            <a:off x="274320" y="927258"/>
            <a:ext cx="8401800" cy="3415500"/>
          </a:xfrm>
        </p:spPr>
        <p:txBody>
          <a:bodyPr/>
          <a:lstStyle/>
          <a:p>
            <a:r>
              <a:rPr lang="en-NZ" sz="1800" dirty="0"/>
              <a:t>49 Consortium Members</a:t>
            </a:r>
          </a:p>
          <a:p>
            <a:r>
              <a:rPr lang="en-NZ" sz="1800" dirty="0"/>
              <a:t>8</a:t>
            </a:r>
            <a:r>
              <a:rPr lang="en-NZ" sz="1800" baseline="30000" dirty="0"/>
              <a:t>th</a:t>
            </a:r>
            <a:r>
              <a:rPr lang="en-NZ" sz="1800" dirty="0"/>
              <a:t> Largest Consortium Worldwide</a:t>
            </a:r>
          </a:p>
          <a:p>
            <a:r>
              <a:rPr lang="en-NZ" sz="1800" dirty="0"/>
              <a:t>34 Members with Integrations</a:t>
            </a:r>
          </a:p>
          <a:p>
            <a:r>
              <a:rPr lang="en-NZ" sz="1800" dirty="0"/>
              <a:t>28,667 Total Works added</a:t>
            </a:r>
          </a:p>
          <a:p>
            <a:r>
              <a:rPr lang="en-NZ" sz="1800" dirty="0"/>
              <a:t>4,187 Total Funding items added</a:t>
            </a:r>
          </a:p>
          <a:p>
            <a:endParaRPr lang="en-NZ" dirty="0"/>
          </a:p>
        </p:txBody>
      </p:sp>
      <p:sp>
        <p:nvSpPr>
          <p:cNvPr id="4" name="Slide Number Placeholder 3">
            <a:extLst>
              <a:ext uri="{FF2B5EF4-FFF2-40B4-BE49-F238E27FC236}">
                <a16:creationId xmlns:a16="http://schemas.microsoft.com/office/drawing/2014/main" id="{324E1931-ABE3-73F2-C55D-5644714688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a:extLst>
              <a:ext uri="{FF2B5EF4-FFF2-40B4-BE49-F238E27FC236}">
                <a16:creationId xmlns:a16="http://schemas.microsoft.com/office/drawing/2014/main" id="{29F3C8B1-854A-090A-5728-AB870C556B9C}"/>
              </a:ext>
            </a:extLst>
          </p:cNvPr>
          <p:cNvPicPr>
            <a:picLocks noChangeAspect="1"/>
          </p:cNvPicPr>
          <p:nvPr/>
        </p:nvPicPr>
        <p:blipFill>
          <a:blip r:embed="rId3"/>
          <a:stretch>
            <a:fillRect/>
          </a:stretch>
        </p:blipFill>
        <p:spPr>
          <a:xfrm>
            <a:off x="4475220" y="2172280"/>
            <a:ext cx="4522620" cy="2249060"/>
          </a:xfrm>
          <a:prstGeom prst="rect">
            <a:avLst/>
          </a:prstGeom>
          <a:ln>
            <a:solidFill>
              <a:srgbClr val="7FAA26"/>
            </a:solidFill>
          </a:ln>
        </p:spPr>
      </p:pic>
    </p:spTree>
    <p:extLst>
      <p:ext uri="{BB962C8B-B14F-4D97-AF65-F5344CB8AC3E}">
        <p14:creationId xmlns:p14="http://schemas.microsoft.com/office/powerpoint/2010/main" val="112132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B284-4357-BD5E-E036-47E1FB66FA8D}"/>
              </a:ext>
            </a:extLst>
          </p:cNvPr>
          <p:cNvSpPr>
            <a:spLocks noGrp="1"/>
          </p:cNvSpPr>
          <p:nvPr>
            <p:ph type="title"/>
          </p:nvPr>
        </p:nvSpPr>
        <p:spPr>
          <a:xfrm>
            <a:off x="274320" y="135799"/>
            <a:ext cx="8706000" cy="515700"/>
          </a:xfrm>
        </p:spPr>
        <p:txBody>
          <a:bodyPr/>
          <a:lstStyle/>
          <a:p>
            <a:r>
              <a:rPr lang="en-NZ" sz="3200" dirty="0"/>
              <a:t>Achievements in 2023/24</a:t>
            </a:r>
          </a:p>
        </p:txBody>
      </p:sp>
      <p:sp>
        <p:nvSpPr>
          <p:cNvPr id="3" name="Text Placeholder 2">
            <a:extLst>
              <a:ext uri="{FF2B5EF4-FFF2-40B4-BE49-F238E27FC236}">
                <a16:creationId xmlns:a16="http://schemas.microsoft.com/office/drawing/2014/main" id="{79D7FD98-9E48-92C1-2448-C74B5B1CF8F5}"/>
              </a:ext>
            </a:extLst>
          </p:cNvPr>
          <p:cNvSpPr>
            <a:spLocks noGrp="1"/>
          </p:cNvSpPr>
          <p:nvPr>
            <p:ph type="body" idx="1"/>
          </p:nvPr>
        </p:nvSpPr>
        <p:spPr>
          <a:xfrm>
            <a:off x="274320" y="864000"/>
            <a:ext cx="8401800" cy="3415500"/>
          </a:xfrm>
        </p:spPr>
        <p:txBody>
          <a:bodyPr/>
          <a:lstStyle/>
          <a:p>
            <a:pPr>
              <a:lnSpc>
                <a:spcPct val="150000"/>
              </a:lnSpc>
            </a:pPr>
            <a:r>
              <a:rPr lang="en-NZ" sz="1800" dirty="0"/>
              <a:t>Three new NZ ORCID Consortium Members</a:t>
            </a:r>
          </a:p>
          <a:p>
            <a:pPr lvl="1">
              <a:lnSpc>
                <a:spcPct val="100000"/>
              </a:lnSpc>
            </a:pPr>
            <a:r>
              <a:rPr lang="en-NZ" sz="1800" dirty="0"/>
              <a:t>Foundation of Equity and Research New Zealand (FERNZ)</a:t>
            </a:r>
          </a:p>
          <a:p>
            <a:pPr lvl="1">
              <a:lnSpc>
                <a:spcPct val="100000"/>
              </a:lnSpc>
            </a:pPr>
            <a:r>
              <a:rPr lang="en-NZ" sz="1800" dirty="0"/>
              <a:t>Moana Connect</a:t>
            </a:r>
          </a:p>
          <a:p>
            <a:pPr lvl="1">
              <a:lnSpc>
                <a:spcPct val="100000"/>
              </a:lnSpc>
            </a:pPr>
            <a:r>
              <a:rPr lang="en-NZ" sz="1800" dirty="0"/>
              <a:t>Toi Whakaari | New Zealand Drama School</a:t>
            </a:r>
          </a:p>
          <a:p>
            <a:pPr>
              <a:lnSpc>
                <a:spcPct val="150000"/>
              </a:lnSpc>
            </a:pPr>
            <a:r>
              <a:rPr lang="en-NZ" sz="1800" dirty="0"/>
              <a:t>Exciting new (and re-started) integrations </a:t>
            </a:r>
          </a:p>
          <a:p>
            <a:pPr>
              <a:lnSpc>
                <a:spcPct val="150000"/>
              </a:lnSpc>
            </a:pPr>
            <a:r>
              <a:rPr lang="en-NZ" sz="1800" dirty="0"/>
              <a:t>New members of the NZ ORCID Consortium Advisory Committee</a:t>
            </a:r>
          </a:p>
          <a:p>
            <a:pPr>
              <a:lnSpc>
                <a:spcPct val="150000"/>
              </a:lnSpc>
            </a:pPr>
            <a:r>
              <a:rPr lang="en-NZ" sz="1800" dirty="0"/>
              <a:t>Continued strong use of the NZ ORCID Hub</a:t>
            </a:r>
          </a:p>
        </p:txBody>
      </p:sp>
      <p:sp>
        <p:nvSpPr>
          <p:cNvPr id="4" name="Slide Number Placeholder 3">
            <a:extLst>
              <a:ext uri="{FF2B5EF4-FFF2-40B4-BE49-F238E27FC236}">
                <a16:creationId xmlns:a16="http://schemas.microsoft.com/office/drawing/2014/main" id="{4A11F8C9-D26C-FED6-7668-8723A2BC2F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95529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27FBA2-2E37-CBC7-B1C7-2528B75CC087}"/>
              </a:ext>
            </a:extLst>
          </p:cNvPr>
          <p:cNvSpPr>
            <a:spLocks noGrp="1"/>
          </p:cNvSpPr>
          <p:nvPr>
            <p:ph type="body" idx="1"/>
          </p:nvPr>
        </p:nvSpPr>
        <p:spPr/>
        <p:txBody>
          <a:bodyPr/>
          <a:lstStyle/>
          <a:p>
            <a:pPr marL="139700" indent="0">
              <a:buNone/>
            </a:pPr>
            <a:r>
              <a:rPr lang="en-NZ" sz="1600" dirty="0"/>
              <a:t>Simon Atkinson (</a:t>
            </a:r>
            <a:r>
              <a:rPr lang="en-US" sz="1600" dirty="0"/>
              <a:t>co-editor of the Journal of Open, Flexible and Distance Learning) at FLANZ has provide a video discussing their ORCID integrated OJS system.</a:t>
            </a:r>
          </a:p>
          <a:p>
            <a:pPr marL="139700" indent="0">
              <a:buNone/>
            </a:pPr>
            <a:endParaRPr lang="en-US" sz="1600" dirty="0"/>
          </a:p>
          <a:p>
            <a:pPr marL="139700" indent="0">
              <a:buNone/>
            </a:pPr>
            <a:r>
              <a:rPr lang="en-NZ" sz="1600" dirty="0">
                <a:hlinkClick r:id="rId2"/>
              </a:rPr>
              <a:t>https://www.youtube.com/watch?v=POL2HQ9Y2CY</a:t>
            </a:r>
            <a:endParaRPr lang="en-NZ" sz="1600" dirty="0"/>
          </a:p>
        </p:txBody>
      </p:sp>
      <p:sp>
        <p:nvSpPr>
          <p:cNvPr id="4" name="Slide Number Placeholder 3">
            <a:extLst>
              <a:ext uri="{FF2B5EF4-FFF2-40B4-BE49-F238E27FC236}">
                <a16:creationId xmlns:a16="http://schemas.microsoft.com/office/drawing/2014/main" id="{BDFCFF87-A41F-4942-4F90-6477CE3D9A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itle 1">
            <a:extLst>
              <a:ext uri="{FF2B5EF4-FFF2-40B4-BE49-F238E27FC236}">
                <a16:creationId xmlns:a16="http://schemas.microsoft.com/office/drawing/2014/main" id="{4BA02EEF-0E07-3D77-3511-1290CA33EFF2}"/>
              </a:ext>
            </a:extLst>
          </p:cNvPr>
          <p:cNvSpPr txBox="1">
            <a:spLocks/>
          </p:cNvSpPr>
          <p:nvPr/>
        </p:nvSpPr>
        <p:spPr>
          <a:xfrm>
            <a:off x="399484" y="135799"/>
            <a:ext cx="8279550" cy="5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r>
              <a:rPr lang="en-NZ" sz="3200" dirty="0"/>
              <a:t>FLANZ – OJS ORCID Integration</a:t>
            </a:r>
          </a:p>
        </p:txBody>
      </p:sp>
    </p:spTree>
    <p:extLst>
      <p:ext uri="{BB962C8B-B14F-4D97-AF65-F5344CB8AC3E}">
        <p14:creationId xmlns:p14="http://schemas.microsoft.com/office/powerpoint/2010/main" val="41722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FCFF87-A41F-4942-4F90-6477CE3D9A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itle 1">
            <a:extLst>
              <a:ext uri="{FF2B5EF4-FFF2-40B4-BE49-F238E27FC236}">
                <a16:creationId xmlns:a16="http://schemas.microsoft.com/office/drawing/2014/main" id="{4BA02EEF-0E07-3D77-3511-1290CA33EFF2}"/>
              </a:ext>
            </a:extLst>
          </p:cNvPr>
          <p:cNvSpPr txBox="1">
            <a:spLocks/>
          </p:cNvSpPr>
          <p:nvPr/>
        </p:nvSpPr>
        <p:spPr>
          <a:xfrm>
            <a:off x="399484" y="135799"/>
            <a:ext cx="8279550" cy="51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r>
              <a:rPr lang="en-NZ" sz="3200" dirty="0"/>
              <a:t>FLANZ – OJS ORCID Integration</a:t>
            </a:r>
          </a:p>
        </p:txBody>
      </p:sp>
      <p:pic>
        <p:nvPicPr>
          <p:cNvPr id="8" name="Picture 7">
            <a:extLst>
              <a:ext uri="{FF2B5EF4-FFF2-40B4-BE49-F238E27FC236}">
                <a16:creationId xmlns:a16="http://schemas.microsoft.com/office/drawing/2014/main" id="{89B47552-A657-330B-F81A-0BAB2A42357B}"/>
              </a:ext>
            </a:extLst>
          </p:cNvPr>
          <p:cNvPicPr>
            <a:picLocks noChangeAspect="1"/>
          </p:cNvPicPr>
          <p:nvPr/>
        </p:nvPicPr>
        <p:blipFill>
          <a:blip r:embed="rId2"/>
          <a:stretch>
            <a:fillRect/>
          </a:stretch>
        </p:blipFill>
        <p:spPr>
          <a:xfrm>
            <a:off x="2516191" y="767630"/>
            <a:ext cx="4111618" cy="3740969"/>
          </a:xfrm>
          <a:prstGeom prst="rect">
            <a:avLst/>
          </a:prstGeom>
          <a:ln>
            <a:solidFill>
              <a:schemeClr val="accent1"/>
            </a:solidFill>
          </a:ln>
        </p:spPr>
      </p:pic>
    </p:spTree>
    <p:extLst>
      <p:ext uri="{BB962C8B-B14F-4D97-AF65-F5344CB8AC3E}">
        <p14:creationId xmlns:p14="http://schemas.microsoft.com/office/powerpoint/2010/main" val="210121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6" name="Google Shape;50;p12">
            <a:extLst>
              <a:ext uri="{FF2B5EF4-FFF2-40B4-BE49-F238E27FC236}">
                <a16:creationId xmlns:a16="http://schemas.microsoft.com/office/drawing/2014/main" id="{953006D0-A5B9-E532-D827-DF595EAB4182}"/>
              </a:ext>
            </a:extLst>
          </p:cNvPr>
          <p:cNvSpPr txBox="1">
            <a:spLocks/>
          </p:cNvSpPr>
          <p:nvPr/>
        </p:nvSpPr>
        <p:spPr>
          <a:xfrm>
            <a:off x="150795" y="221107"/>
            <a:ext cx="9039567" cy="508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449"/>
              </a:buClr>
              <a:buSzPts val="2400"/>
              <a:buFont typeface="Open Sans"/>
              <a:buNone/>
              <a:defRPr sz="2400" b="1" i="0" u="none" strike="noStrike" cap="none">
                <a:solidFill>
                  <a:srgbClr val="003449"/>
                </a:solidFill>
                <a:latin typeface="Open Sans"/>
                <a:ea typeface="Open Sans"/>
                <a:cs typeface="Open Sans"/>
                <a:sym typeface="Open Sans"/>
              </a:defRPr>
            </a:lvl1pPr>
            <a:lvl2pPr marR="0" lvl="1"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2pPr>
            <a:lvl3pPr marR="0" lvl="2"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3pPr>
            <a:lvl4pPr marR="0" lvl="3"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4pPr>
            <a:lvl5pPr marR="0" lvl="4"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5pPr>
            <a:lvl6pPr marR="0" lvl="5"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6pPr>
            <a:lvl7pPr marR="0" lvl="6"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7pPr>
            <a:lvl8pPr marR="0" lvl="7"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8pPr>
            <a:lvl9pPr marR="0" lvl="8" algn="l" rtl="0">
              <a:lnSpc>
                <a:spcPct val="100000"/>
              </a:lnSpc>
              <a:spcBef>
                <a:spcPts val="0"/>
              </a:spcBef>
              <a:spcAft>
                <a:spcPts val="0"/>
              </a:spcAft>
              <a:buClr>
                <a:srgbClr val="003449"/>
              </a:buClr>
              <a:buSzPts val="1400"/>
              <a:buFont typeface="Arial"/>
              <a:buNone/>
              <a:defRPr sz="1400" b="0" i="0" u="none" strike="noStrike" cap="none">
                <a:solidFill>
                  <a:srgbClr val="003449"/>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449"/>
              </a:buClr>
              <a:buSzPts val="2400"/>
              <a:buFont typeface="Open Sans"/>
              <a:buNone/>
              <a:tabLst/>
              <a:defRPr/>
            </a:pPr>
            <a:r>
              <a:rPr kumimoji="0" lang="en-NZ" sz="3200" b="1" i="0" u="none" strike="noStrike" kern="0" cap="none" spc="0" normalizeH="0" baseline="0" noProof="0" dirty="0">
                <a:ln>
                  <a:noFill/>
                </a:ln>
                <a:solidFill>
                  <a:srgbClr val="003449"/>
                </a:solidFill>
                <a:effectLst/>
                <a:uLnTx/>
                <a:uFillTx/>
                <a:latin typeface="Open Sans"/>
                <a:ea typeface="Open Sans"/>
                <a:cs typeface="Open Sans"/>
                <a:sym typeface="Open Sans"/>
              </a:rPr>
              <a:t>Members Onboar</a:t>
            </a:r>
            <a:r>
              <a:rPr lang="en-NZ" sz="3200" dirty="0" err="1"/>
              <a:t>ded</a:t>
            </a:r>
            <a:r>
              <a:rPr lang="en-NZ" sz="3200" dirty="0"/>
              <a:t> to the NZ ORCID Hub</a:t>
            </a:r>
            <a:endParaRPr kumimoji="0" lang="en-NZ" sz="1400" b="1" i="0" u="none" strike="noStrike" kern="0" cap="none" spc="0" normalizeH="0" baseline="0" noProof="0" dirty="0">
              <a:ln>
                <a:noFill/>
              </a:ln>
              <a:solidFill>
                <a:srgbClr val="003449"/>
              </a:solidFill>
              <a:effectLst/>
              <a:uLnTx/>
              <a:uFillTx/>
              <a:latin typeface="Open Sans"/>
              <a:ea typeface="Open Sans"/>
              <a:cs typeface="Open Sans"/>
              <a:sym typeface="Open Sans"/>
            </a:endParaRPr>
          </a:p>
        </p:txBody>
      </p:sp>
      <p:sp>
        <p:nvSpPr>
          <p:cNvPr id="4" name="Google Shape;51;p12">
            <a:extLst>
              <a:ext uri="{FF2B5EF4-FFF2-40B4-BE49-F238E27FC236}">
                <a16:creationId xmlns:a16="http://schemas.microsoft.com/office/drawing/2014/main" id="{02BC1D83-FDF6-DFCA-8D21-9BD239EF4932}"/>
              </a:ext>
            </a:extLst>
          </p:cNvPr>
          <p:cNvSpPr txBox="1">
            <a:spLocks noGrp="1"/>
          </p:cNvSpPr>
          <p:nvPr>
            <p:ph type="body" idx="1"/>
          </p:nvPr>
        </p:nvSpPr>
        <p:spPr>
          <a:xfrm>
            <a:off x="103730" y="836906"/>
            <a:ext cx="8842409" cy="3573730"/>
          </a:xfrm>
          <a:prstGeom prst="rect">
            <a:avLst/>
          </a:prstGeom>
        </p:spPr>
        <p:txBody>
          <a:bodyPr spcFirstLastPara="1" wrap="square" lIns="91425" tIns="91425" rIns="91425" bIns="91425" numCol="3" anchor="t" anchorCtr="0">
            <a:noAutofit/>
          </a:bodyPr>
          <a:lstStyle/>
          <a:p>
            <a:pPr marL="285750" indent="-285750">
              <a:lnSpc>
                <a:spcPct val="100000"/>
              </a:lnSpc>
            </a:pPr>
            <a:r>
              <a:rPr lang="en-NZ" sz="1600" dirty="0"/>
              <a:t>Whitireia &amp; </a:t>
            </a:r>
            <a:r>
              <a:rPr lang="en-NZ" sz="1600" dirty="0" err="1"/>
              <a:t>Weltec</a:t>
            </a:r>
            <a:endParaRPr lang="en-NZ" sz="1600" dirty="0"/>
          </a:p>
          <a:p>
            <a:pPr marL="285750" indent="-285750">
              <a:lnSpc>
                <a:spcPct val="100000"/>
              </a:lnSpc>
            </a:pPr>
            <a:r>
              <a:rPr lang="en-NZ" sz="1600" dirty="0"/>
              <a:t>Auckland Museum</a:t>
            </a:r>
          </a:p>
          <a:p>
            <a:pPr marL="285750" indent="-285750">
              <a:lnSpc>
                <a:spcPct val="100000"/>
              </a:lnSpc>
            </a:pPr>
            <a:r>
              <a:rPr lang="en-NZ" sz="1600" dirty="0"/>
              <a:t>MBIE</a:t>
            </a:r>
          </a:p>
          <a:p>
            <a:pPr marL="285750" indent="-285750">
              <a:lnSpc>
                <a:spcPct val="100000"/>
              </a:lnSpc>
            </a:pPr>
            <a:r>
              <a:rPr lang="en-NZ" sz="1600" dirty="0"/>
              <a:t>Te Whatu Ora</a:t>
            </a:r>
          </a:p>
          <a:p>
            <a:pPr marL="285750" indent="-285750">
              <a:lnSpc>
                <a:spcPct val="100000"/>
              </a:lnSpc>
            </a:pPr>
            <a:r>
              <a:rPr lang="en-NZ" sz="1600" dirty="0"/>
              <a:t>Eastern Institute of Technology</a:t>
            </a:r>
          </a:p>
          <a:p>
            <a:pPr marL="285750" indent="-285750">
              <a:lnSpc>
                <a:spcPct val="100000"/>
              </a:lnSpc>
            </a:pPr>
            <a:r>
              <a:rPr lang="en-NZ" sz="1600" dirty="0"/>
              <a:t>GNS</a:t>
            </a:r>
          </a:p>
          <a:p>
            <a:pPr marL="285750" indent="-285750">
              <a:lnSpc>
                <a:spcPct val="100000"/>
              </a:lnSpc>
            </a:pPr>
            <a:r>
              <a:rPr lang="en-NZ" sz="1600" dirty="0"/>
              <a:t>BRANZ</a:t>
            </a:r>
          </a:p>
          <a:p>
            <a:pPr marL="285750" indent="-285750">
              <a:lnSpc>
                <a:spcPct val="100000"/>
              </a:lnSpc>
            </a:pPr>
            <a:r>
              <a:rPr lang="en-NZ" sz="1600" dirty="0"/>
              <a:t>Unitec Institute of Technology</a:t>
            </a:r>
          </a:p>
          <a:p>
            <a:pPr marL="285750" indent="-285750">
              <a:lnSpc>
                <a:spcPct val="100000"/>
              </a:lnSpc>
            </a:pPr>
            <a:r>
              <a:rPr lang="en-NZ" sz="1600" dirty="0"/>
              <a:t>Manaaki Whenua</a:t>
            </a:r>
          </a:p>
          <a:p>
            <a:pPr marL="285750" indent="-285750">
              <a:lnSpc>
                <a:spcPct val="100000"/>
              </a:lnSpc>
            </a:pPr>
            <a:r>
              <a:rPr lang="en-NZ" sz="1600" dirty="0"/>
              <a:t>Malaghan Institute of Medical Research</a:t>
            </a:r>
          </a:p>
          <a:p>
            <a:pPr marL="285750" indent="-285750">
              <a:lnSpc>
                <a:spcPct val="100000"/>
              </a:lnSpc>
            </a:pPr>
            <a:r>
              <a:rPr lang="en-NZ" sz="1600" dirty="0"/>
              <a:t>Otago Polytechnic</a:t>
            </a:r>
          </a:p>
          <a:p>
            <a:pPr marL="285750" indent="-285750">
              <a:lnSpc>
                <a:spcPct val="100000"/>
              </a:lnSpc>
            </a:pPr>
            <a:r>
              <a:rPr lang="en-NZ" sz="1600" dirty="0"/>
              <a:t>Lincoln </a:t>
            </a:r>
            <a:r>
              <a:rPr lang="en-NZ" sz="1600" dirty="0" err="1"/>
              <a:t>Agritech</a:t>
            </a:r>
            <a:endParaRPr lang="en-NZ" sz="1600" dirty="0"/>
          </a:p>
          <a:p>
            <a:pPr marL="285750" indent="-285750">
              <a:lnSpc>
                <a:spcPct val="100000"/>
              </a:lnSpc>
            </a:pPr>
            <a:r>
              <a:rPr lang="en-NZ" sz="1600" dirty="0"/>
              <a:t>Scion</a:t>
            </a:r>
          </a:p>
          <a:p>
            <a:pPr marL="285750" indent="-285750">
              <a:lnSpc>
                <a:spcPct val="100000"/>
              </a:lnSpc>
            </a:pPr>
            <a:r>
              <a:rPr lang="en-NZ" sz="1600" dirty="0"/>
              <a:t>Motu Economic &amp; Public Policy Research Trust</a:t>
            </a:r>
          </a:p>
          <a:p>
            <a:pPr marL="285750" indent="-285750">
              <a:lnSpc>
                <a:spcPct val="100000"/>
              </a:lnSpc>
            </a:pPr>
            <a:r>
              <a:rPr lang="en-NZ" sz="1600" dirty="0"/>
              <a:t>MRINZ</a:t>
            </a:r>
          </a:p>
          <a:p>
            <a:pPr marL="285750" indent="-285750">
              <a:lnSpc>
                <a:spcPct val="100000"/>
              </a:lnSpc>
            </a:pPr>
            <a:r>
              <a:rPr lang="en-NZ" sz="1600" dirty="0"/>
              <a:t>Lincoln University</a:t>
            </a:r>
          </a:p>
          <a:p>
            <a:pPr marL="285750" indent="-285750">
              <a:lnSpc>
                <a:spcPct val="100000"/>
              </a:lnSpc>
            </a:pPr>
            <a:r>
              <a:rPr lang="en-NZ" sz="1600" dirty="0"/>
              <a:t>AgResearch</a:t>
            </a:r>
          </a:p>
          <a:p>
            <a:pPr marL="285750" indent="-285750">
              <a:lnSpc>
                <a:spcPct val="100000"/>
              </a:lnSpc>
            </a:pPr>
            <a:r>
              <a:rPr lang="en-NZ" sz="1600" dirty="0"/>
              <a:t>Massey University</a:t>
            </a:r>
          </a:p>
          <a:p>
            <a:pPr marL="285750" indent="-285750">
              <a:lnSpc>
                <a:spcPct val="100000"/>
              </a:lnSpc>
            </a:pPr>
            <a:r>
              <a:rPr lang="en-NZ" sz="1600" dirty="0"/>
              <a:t>The University of Auckland</a:t>
            </a:r>
          </a:p>
          <a:p>
            <a:pPr marL="285750" indent="-285750">
              <a:lnSpc>
                <a:spcPct val="100000"/>
              </a:lnSpc>
            </a:pPr>
            <a:r>
              <a:rPr lang="en-NZ" sz="1600" dirty="0"/>
              <a:t>Royal Society Te Apārangi</a:t>
            </a:r>
          </a:p>
          <a:p>
            <a:pPr marL="285750" indent="-285750">
              <a:lnSpc>
                <a:spcPct val="100000"/>
              </a:lnSpc>
            </a:pPr>
            <a:r>
              <a:rPr lang="en-NZ" sz="1600" dirty="0"/>
              <a:t>Ara Institute of Technology</a:t>
            </a:r>
          </a:p>
          <a:p>
            <a:pPr marL="285750" indent="-285750">
              <a:lnSpc>
                <a:spcPct val="100000"/>
              </a:lnSpc>
            </a:pPr>
            <a:r>
              <a:rPr lang="en-NZ" sz="1600" dirty="0"/>
              <a:t>University of Otago</a:t>
            </a:r>
          </a:p>
          <a:p>
            <a:pPr marL="285750" indent="-285750">
              <a:lnSpc>
                <a:spcPct val="100000"/>
              </a:lnSpc>
            </a:pPr>
            <a:r>
              <a:rPr lang="en-NZ" sz="1600" dirty="0"/>
              <a:t>ESR</a:t>
            </a:r>
          </a:p>
          <a:p>
            <a:pPr marL="285750" indent="-285750">
              <a:lnSpc>
                <a:spcPct val="100000"/>
              </a:lnSpc>
            </a:pPr>
            <a:r>
              <a:rPr lang="en-NZ" sz="1600" dirty="0"/>
              <a:t>Plant and Food Research</a:t>
            </a:r>
          </a:p>
          <a:p>
            <a:pPr marL="285750" indent="-285750">
              <a:lnSpc>
                <a:spcPct val="100000"/>
              </a:lnSpc>
            </a:pPr>
            <a:r>
              <a:rPr lang="en-NZ" sz="1600" dirty="0"/>
              <a:t>Victoria University of Wellington</a:t>
            </a:r>
          </a:p>
          <a:p>
            <a:pPr marL="285750" indent="-285750">
              <a:lnSpc>
                <a:spcPct val="100000"/>
              </a:lnSpc>
            </a:pPr>
            <a:r>
              <a:rPr lang="en-NZ" sz="1600" dirty="0"/>
              <a:t>University of Canterbury</a:t>
            </a:r>
          </a:p>
          <a:p>
            <a:pPr marL="285750" indent="-285750">
              <a:lnSpc>
                <a:spcPct val="100000"/>
              </a:lnSpc>
            </a:pPr>
            <a:r>
              <a:rPr lang="en-NZ" sz="1600" dirty="0"/>
              <a:t>NIWA</a:t>
            </a:r>
          </a:p>
          <a:p>
            <a:pPr marL="285750" indent="-285750">
              <a:lnSpc>
                <a:spcPct val="100000"/>
              </a:lnSpc>
            </a:pPr>
            <a:r>
              <a:rPr lang="en-NZ" sz="1600" dirty="0"/>
              <a:t>Auckland University of Technology</a:t>
            </a:r>
          </a:p>
          <a:p>
            <a:pPr marL="0" indent="0">
              <a:lnSpc>
                <a:spcPct val="150000"/>
              </a:lnSpc>
              <a:buNone/>
            </a:pPr>
            <a:endParaRPr sz="1700" dirty="0"/>
          </a:p>
        </p:txBody>
      </p:sp>
      <p:sp>
        <p:nvSpPr>
          <p:cNvPr id="3" name="Google Shape;51;p12">
            <a:extLst>
              <a:ext uri="{FF2B5EF4-FFF2-40B4-BE49-F238E27FC236}">
                <a16:creationId xmlns:a16="http://schemas.microsoft.com/office/drawing/2014/main" id="{19E506A3-2043-9CD9-13BD-C605BC750CB0}"/>
              </a:ext>
            </a:extLst>
          </p:cNvPr>
          <p:cNvSpPr txBox="1">
            <a:spLocks/>
          </p:cNvSpPr>
          <p:nvPr/>
        </p:nvSpPr>
        <p:spPr>
          <a:xfrm>
            <a:off x="6084796" y="3071706"/>
            <a:ext cx="3059204" cy="113722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1pPr>
            <a:lvl2pPr marL="914400" marR="0" lvl="1"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2pPr>
            <a:lvl3pPr marL="1371600" marR="0" lvl="2"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3pPr>
            <a:lvl4pPr marL="1828800" marR="0" lvl="3"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4pPr>
            <a:lvl5pPr marL="2286000" marR="0" lvl="4"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5pPr>
            <a:lvl6pPr marL="2743200" marR="0" lvl="5"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6pPr>
            <a:lvl7pPr marL="3200400" marR="0" lvl="6"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7pPr>
            <a:lvl8pPr marL="3657600" marR="0" lvl="7" indent="-317500" algn="l" rtl="0">
              <a:lnSpc>
                <a:spcPct val="115000"/>
              </a:lnSpc>
              <a:spcBef>
                <a:spcPts val="1000"/>
              </a:spcBef>
              <a:spcAft>
                <a:spcPts val="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8pPr>
            <a:lvl9pPr marL="4114800" marR="0" lvl="8" indent="-317500" algn="l" rtl="0">
              <a:lnSpc>
                <a:spcPct val="115000"/>
              </a:lnSpc>
              <a:spcBef>
                <a:spcPts val="1000"/>
              </a:spcBef>
              <a:spcAft>
                <a:spcPts val="1000"/>
              </a:spcAft>
              <a:buClr>
                <a:srgbClr val="003449"/>
              </a:buClr>
              <a:buSzPts val="1400"/>
              <a:buFont typeface="Open Sans"/>
              <a:buChar char="■"/>
              <a:defRPr sz="1400" b="0" i="0" u="none" strike="noStrike" cap="none">
                <a:solidFill>
                  <a:srgbClr val="003449"/>
                </a:solidFill>
                <a:latin typeface="Open Sans"/>
                <a:ea typeface="Open Sans"/>
                <a:cs typeface="Open Sans"/>
                <a:sym typeface="Open Sans"/>
              </a:defRPr>
            </a:lvl9pPr>
          </a:lstStyle>
          <a:p>
            <a:pPr marL="0" indent="0">
              <a:lnSpc>
                <a:spcPct val="100000"/>
              </a:lnSpc>
              <a:buNone/>
            </a:pPr>
            <a:r>
              <a:rPr lang="en-NZ" sz="1600" b="1" u="sng" dirty="0"/>
              <a:t>Onboarded to the Test Hub</a:t>
            </a:r>
          </a:p>
          <a:p>
            <a:pPr marL="285750" indent="-285750">
              <a:lnSpc>
                <a:spcPct val="100000"/>
              </a:lnSpc>
            </a:pPr>
            <a:r>
              <a:rPr lang="en-NZ" sz="1600" dirty="0"/>
              <a:t>LASRA</a:t>
            </a:r>
          </a:p>
          <a:p>
            <a:pPr marL="285750" indent="-285750">
              <a:lnSpc>
                <a:spcPct val="100000"/>
              </a:lnSpc>
            </a:pPr>
            <a:r>
              <a:rPr lang="en-NZ" sz="1600" dirty="0"/>
              <a:t>The University of Waikato</a:t>
            </a:r>
          </a:p>
          <a:p>
            <a:pPr marL="285750" indent="-285750">
              <a:lnSpc>
                <a:spcPct val="100000"/>
              </a:lnSpc>
            </a:pPr>
            <a:r>
              <a:rPr lang="en-NZ" sz="1600" dirty="0"/>
              <a:t>Moana Connect</a:t>
            </a:r>
          </a:p>
          <a:p>
            <a:pPr marL="285750" indent="-285750">
              <a:lnSpc>
                <a:spcPct val="100000"/>
              </a:lnSpc>
            </a:pPr>
            <a:r>
              <a:rPr lang="en-NZ" sz="1600" dirty="0"/>
              <a:t>FERNZ</a:t>
            </a:r>
          </a:p>
          <a:p>
            <a:pPr marL="0" indent="0">
              <a:lnSpc>
                <a:spcPct val="150000"/>
              </a:lnSpc>
              <a:buFont typeface="Open Sans"/>
              <a:buNone/>
            </a:pPr>
            <a:endParaRPr lang="en-NZ" sz="1700" dirty="0"/>
          </a:p>
        </p:txBody>
      </p:sp>
    </p:spTree>
    <p:extLst>
      <p:ext uri="{BB962C8B-B14F-4D97-AF65-F5344CB8AC3E}">
        <p14:creationId xmlns:p14="http://schemas.microsoft.com/office/powerpoint/2010/main" val="141952340"/>
      </p:ext>
    </p:extLst>
  </p:cSld>
  <p:clrMapOvr>
    <a:masterClrMapping/>
  </p:clrMapOvr>
</p:sld>
</file>

<file path=ppt/theme/theme1.xml><?xml version="1.0" encoding="utf-8"?>
<a:theme xmlns:a="http://schemas.openxmlformats.org/drawingml/2006/main" name="ORCID">
  <a:themeElements>
    <a:clrScheme name="Simple Light">
      <a:dk1>
        <a:srgbClr val="212121"/>
      </a:dk1>
      <a:lt1>
        <a:srgbClr val="FAFAFA"/>
      </a:lt1>
      <a:dk2>
        <a:srgbClr val="616161"/>
      </a:dk2>
      <a:lt2>
        <a:srgbClr val="EEEEEE"/>
      </a:lt2>
      <a:accent1>
        <a:srgbClr val="447405"/>
      </a:accent1>
      <a:accent2>
        <a:srgbClr val="003449"/>
      </a:accent2>
      <a:accent3>
        <a:srgbClr val="91548B"/>
      </a:accent3>
      <a:accent4>
        <a:srgbClr val="B71C1C"/>
      </a:accent4>
      <a:accent5>
        <a:srgbClr val="FF6400"/>
      </a:accent5>
      <a:accent6>
        <a:srgbClr val="D7B2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35393</TotalTime>
  <Words>887</Words>
  <Application>Microsoft Office PowerPoint</Application>
  <PresentationFormat>On-screen Show (16:9)</PresentationFormat>
  <Paragraphs>138</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Open Sans</vt:lpstr>
      <vt:lpstr>ORCID</vt:lpstr>
      <vt:lpstr>New Zealand ORCID Consortium 2024 Town Hall</vt:lpstr>
      <vt:lpstr>ORCID – The Three Main Services</vt:lpstr>
      <vt:lpstr>The New Zealand ORCID Consortium</vt:lpstr>
      <vt:lpstr>Current ORCID Statistics in New Zealand </vt:lpstr>
      <vt:lpstr>New Zealand ORCID Consortium 2024</vt:lpstr>
      <vt:lpstr>Achievements in 2023/24</vt:lpstr>
      <vt:lpstr>PowerPoint Presentation</vt:lpstr>
      <vt:lpstr>PowerPoint Presentation</vt:lpstr>
      <vt:lpstr>PowerPoint Presentation</vt:lpstr>
      <vt:lpstr>PowerPoint Presentation</vt:lpstr>
      <vt:lpstr>New Zealand ORCID Work Programme Agreement</vt:lpstr>
      <vt:lpstr>New Zealand ORCID Consortium Plans for 2024/25</vt:lpstr>
      <vt:lpstr>ORCID Inc: 2023 Achievements and 2024 Plans</vt:lpstr>
      <vt:lpstr>Q&amp;A and Service Evaluation</vt:lpstr>
      <vt:lpstr>Q&amp;A and Service Evaluation</vt:lpstr>
      <vt:lpstr>ORCID Statistics and Insights Project</vt:lpstr>
      <vt:lpstr>ORCID Statistics and Insights Project</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 ORCID Consortium  Q&amp;A</dc:title>
  <dc:creator>Alex Freemantle</dc:creator>
  <cp:lastModifiedBy>Alex Freemantle</cp:lastModifiedBy>
  <cp:revision>83</cp:revision>
  <dcterms:modified xsi:type="dcterms:W3CDTF">2024-06-19T03:12:47Z</dcterms:modified>
</cp:coreProperties>
</file>